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311" r:id="rId4"/>
    <p:sldId id="271" r:id="rId5"/>
    <p:sldId id="273" r:id="rId6"/>
    <p:sldId id="274" r:id="rId7"/>
    <p:sldId id="276" r:id="rId8"/>
    <p:sldId id="281" r:id="rId9"/>
    <p:sldId id="283" r:id="rId10"/>
    <p:sldId id="290" r:id="rId11"/>
    <p:sldId id="292" r:id="rId12"/>
    <p:sldId id="293" r:id="rId13"/>
    <p:sldId id="313" r:id="rId14"/>
    <p:sldId id="308" r:id="rId15"/>
    <p:sldId id="312" r:id="rId16"/>
    <p:sldId id="330" r:id="rId17"/>
    <p:sldId id="331" r:id="rId18"/>
    <p:sldId id="345" r:id="rId19"/>
    <p:sldId id="346" r:id="rId20"/>
    <p:sldId id="358" r:id="rId21"/>
    <p:sldId id="359" r:id="rId22"/>
    <p:sldId id="361" r:id="rId23"/>
    <p:sldId id="362" r:id="rId24"/>
    <p:sldId id="332" r:id="rId25"/>
    <p:sldId id="347" r:id="rId26"/>
    <p:sldId id="350" r:id="rId27"/>
    <p:sldId id="351" r:id="rId28"/>
    <p:sldId id="352" r:id="rId29"/>
    <p:sldId id="353" r:id="rId30"/>
    <p:sldId id="355" r:id="rId31"/>
    <p:sldId id="356" r:id="rId32"/>
    <p:sldId id="317" r:id="rId33"/>
    <p:sldId id="318" r:id="rId34"/>
    <p:sldId id="319" r:id="rId35"/>
    <p:sldId id="320" r:id="rId36"/>
    <p:sldId id="321" r:id="rId37"/>
    <p:sldId id="322" r:id="rId38"/>
    <p:sldId id="325" r:id="rId39"/>
    <p:sldId id="326" r:id="rId40"/>
    <p:sldId id="32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0" d="100"/>
          <a:sy n="160" d="100"/>
        </p:scale>
        <p:origin x="171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3ACEC-3BB3-4214-9D17-EE620935262A}"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0BA12512-2E71-4A09-851F-CED3B83C78A8}">
      <dgm:prSet phldrT="[Text]"/>
      <dgm:spPr/>
      <dgm:t>
        <a:bodyPr/>
        <a:lstStyle/>
        <a:p>
          <a:r>
            <a:rPr lang="en-US" dirty="0" smtClean="0"/>
            <a:t>Reader</a:t>
          </a:r>
        </a:p>
      </dgm:t>
    </dgm:pt>
    <dgm:pt modelId="{1631B0E7-ABA2-4C5C-9F67-BD5697B046ED}" type="parTrans" cxnId="{B512A047-C94C-44E9-9AD5-33233999392A}">
      <dgm:prSet/>
      <dgm:spPr/>
      <dgm:t>
        <a:bodyPr/>
        <a:lstStyle/>
        <a:p>
          <a:endParaRPr lang="en-US"/>
        </a:p>
      </dgm:t>
    </dgm:pt>
    <dgm:pt modelId="{61248E46-62D1-440B-A125-01BAB4A3DC07}" type="sibTrans" cxnId="{B512A047-C94C-44E9-9AD5-33233999392A}">
      <dgm:prSet/>
      <dgm:spPr/>
      <dgm:t>
        <a:bodyPr/>
        <a:lstStyle/>
        <a:p>
          <a:endParaRPr lang="en-US"/>
        </a:p>
      </dgm:t>
    </dgm:pt>
    <dgm:pt modelId="{436B3458-99EB-4983-BA3B-F0F3D9186904}">
      <dgm:prSet phldrT="[Text]"/>
      <dgm:spPr/>
      <dgm:t>
        <a:bodyPr/>
        <a:lstStyle/>
        <a:p>
          <a:r>
            <a:rPr lang="en-US" dirty="0" smtClean="0"/>
            <a:t>Text</a:t>
          </a:r>
        </a:p>
      </dgm:t>
    </dgm:pt>
    <dgm:pt modelId="{21EFDDF6-3D5B-4889-9DF0-2ECBF34C0D56}" type="parTrans" cxnId="{8AB152D9-E78E-48FC-9F91-214C38F626FB}">
      <dgm:prSet/>
      <dgm:spPr/>
      <dgm:t>
        <a:bodyPr/>
        <a:lstStyle/>
        <a:p>
          <a:endParaRPr lang="en-US"/>
        </a:p>
      </dgm:t>
    </dgm:pt>
    <dgm:pt modelId="{168A7A64-C215-42B0-98FF-FF3F92BF095D}" type="sibTrans" cxnId="{8AB152D9-E78E-48FC-9F91-214C38F626FB}">
      <dgm:prSet/>
      <dgm:spPr/>
      <dgm:t>
        <a:bodyPr/>
        <a:lstStyle/>
        <a:p>
          <a:endParaRPr lang="en-US"/>
        </a:p>
      </dgm:t>
    </dgm:pt>
    <dgm:pt modelId="{25C2AB4C-84D0-4DF1-AFAD-A8464792BC8C}">
      <dgm:prSet phldrT="[Text]"/>
      <dgm:spPr/>
      <dgm:t>
        <a:bodyPr/>
        <a:lstStyle/>
        <a:p>
          <a:r>
            <a:rPr lang="en-US" dirty="0" smtClean="0"/>
            <a:t>The Author and You</a:t>
          </a:r>
        </a:p>
      </dgm:t>
    </dgm:pt>
    <dgm:pt modelId="{D7AEF7CB-375A-44F7-8D0C-C5AB8C4347A2}" type="parTrans" cxnId="{4FD4D5F2-96C1-4DDF-8FCF-585BDC3B62D2}">
      <dgm:prSet/>
      <dgm:spPr/>
      <dgm:t>
        <a:bodyPr/>
        <a:lstStyle/>
        <a:p>
          <a:endParaRPr lang="en-US"/>
        </a:p>
      </dgm:t>
    </dgm:pt>
    <dgm:pt modelId="{4C8079A7-951C-43FF-A235-8DB7613F01E2}" type="sibTrans" cxnId="{4FD4D5F2-96C1-4DDF-8FCF-585BDC3B62D2}">
      <dgm:prSet/>
      <dgm:spPr/>
      <dgm:t>
        <a:bodyPr/>
        <a:lstStyle/>
        <a:p>
          <a:endParaRPr lang="en-US"/>
        </a:p>
      </dgm:t>
    </dgm:pt>
    <dgm:pt modelId="{544D70A6-F042-4FC5-A3F9-BBB444E23594}">
      <dgm:prSet phldrT="[Text]"/>
      <dgm:spPr/>
      <dgm:t>
        <a:bodyPr/>
        <a:lstStyle/>
        <a:p>
          <a:r>
            <a:rPr lang="en-US" dirty="0" smtClean="0"/>
            <a:t>Right There</a:t>
          </a:r>
        </a:p>
      </dgm:t>
    </dgm:pt>
    <dgm:pt modelId="{CC30894C-C583-497C-AFBF-62BBD8D291B7}" type="parTrans" cxnId="{3040AC29-AFCC-4C81-90C8-2C4A0DD57F7E}">
      <dgm:prSet/>
      <dgm:spPr/>
      <dgm:t>
        <a:bodyPr/>
        <a:lstStyle/>
        <a:p>
          <a:endParaRPr lang="en-US"/>
        </a:p>
      </dgm:t>
    </dgm:pt>
    <dgm:pt modelId="{0D6103C6-811F-4565-8B70-77D7752846CA}" type="sibTrans" cxnId="{3040AC29-AFCC-4C81-90C8-2C4A0DD57F7E}">
      <dgm:prSet/>
      <dgm:spPr/>
      <dgm:t>
        <a:bodyPr/>
        <a:lstStyle/>
        <a:p>
          <a:endParaRPr lang="en-US"/>
        </a:p>
      </dgm:t>
    </dgm:pt>
    <dgm:pt modelId="{5EFBC422-3676-407D-9089-BBE32F42186D}">
      <dgm:prSet phldrT="[Text]"/>
      <dgm:spPr/>
      <dgm:t>
        <a:bodyPr/>
        <a:lstStyle/>
        <a:p>
          <a:r>
            <a:rPr lang="en-US" dirty="0" smtClean="0"/>
            <a:t>Think and Search</a:t>
          </a:r>
        </a:p>
      </dgm:t>
    </dgm:pt>
    <dgm:pt modelId="{D1F34936-2EA0-44B2-86C9-D32132BB8762}" type="parTrans" cxnId="{66D69770-79DC-4812-A270-52675B348A98}">
      <dgm:prSet/>
      <dgm:spPr/>
      <dgm:t>
        <a:bodyPr/>
        <a:lstStyle/>
        <a:p>
          <a:endParaRPr lang="en-US"/>
        </a:p>
      </dgm:t>
    </dgm:pt>
    <dgm:pt modelId="{D5440D15-70E5-4249-8DBD-AB6B4FC300CC}" type="sibTrans" cxnId="{66D69770-79DC-4812-A270-52675B348A98}">
      <dgm:prSet/>
      <dgm:spPr/>
      <dgm:t>
        <a:bodyPr/>
        <a:lstStyle/>
        <a:p>
          <a:endParaRPr lang="en-US"/>
        </a:p>
      </dgm:t>
    </dgm:pt>
    <dgm:pt modelId="{E992E9A4-D4CF-4A09-9A99-46B1048C7D0F}" type="pres">
      <dgm:prSet presAssocID="{DDA3ACEC-3BB3-4214-9D17-EE620935262A}" presName="compositeShape" presStyleCnt="0">
        <dgm:presLayoutVars>
          <dgm:chMax val="2"/>
          <dgm:dir/>
          <dgm:resizeHandles val="exact"/>
        </dgm:presLayoutVars>
      </dgm:prSet>
      <dgm:spPr/>
      <dgm:t>
        <a:bodyPr/>
        <a:lstStyle/>
        <a:p>
          <a:endParaRPr lang="en-US"/>
        </a:p>
      </dgm:t>
    </dgm:pt>
    <dgm:pt modelId="{1A91436F-11A5-467A-9C38-3E8383BDC0DD}" type="pres">
      <dgm:prSet presAssocID="{DDA3ACEC-3BB3-4214-9D17-EE620935262A}" presName="divider" presStyleLbl="fgShp" presStyleIdx="0" presStyleCnt="1"/>
      <dgm:spPr/>
    </dgm:pt>
    <dgm:pt modelId="{978F5811-251A-4E62-91C6-C33D326504C4}" type="pres">
      <dgm:prSet presAssocID="{0BA12512-2E71-4A09-851F-CED3B83C78A8}" presName="downArrow" presStyleLbl="node1" presStyleIdx="0" presStyleCnt="2"/>
      <dgm:spPr/>
    </dgm:pt>
    <dgm:pt modelId="{50587BBA-5CC5-42CA-B12F-2D9114689346}" type="pres">
      <dgm:prSet presAssocID="{0BA12512-2E71-4A09-851F-CED3B83C78A8}" presName="downArrowText" presStyleLbl="revTx" presStyleIdx="0" presStyleCnt="2">
        <dgm:presLayoutVars>
          <dgm:bulletEnabled val="1"/>
        </dgm:presLayoutVars>
      </dgm:prSet>
      <dgm:spPr/>
      <dgm:t>
        <a:bodyPr/>
        <a:lstStyle/>
        <a:p>
          <a:endParaRPr lang="en-US"/>
        </a:p>
      </dgm:t>
    </dgm:pt>
    <dgm:pt modelId="{8BF82D51-BFBD-46D9-A571-5F656550ADA8}" type="pres">
      <dgm:prSet presAssocID="{436B3458-99EB-4983-BA3B-F0F3D9186904}" presName="upArrow" presStyleLbl="node1" presStyleIdx="1" presStyleCnt="2"/>
      <dgm:spPr/>
    </dgm:pt>
    <dgm:pt modelId="{F6032AE2-F033-4B5A-A3E3-54FAF8CCF2EA}" type="pres">
      <dgm:prSet presAssocID="{436B3458-99EB-4983-BA3B-F0F3D9186904}" presName="upArrowText" presStyleLbl="revTx" presStyleIdx="1" presStyleCnt="2">
        <dgm:presLayoutVars>
          <dgm:bulletEnabled val="1"/>
        </dgm:presLayoutVars>
      </dgm:prSet>
      <dgm:spPr/>
      <dgm:t>
        <a:bodyPr/>
        <a:lstStyle/>
        <a:p>
          <a:endParaRPr lang="en-US"/>
        </a:p>
      </dgm:t>
    </dgm:pt>
  </dgm:ptLst>
  <dgm:cxnLst>
    <dgm:cxn modelId="{3040AC29-AFCC-4C81-90C8-2C4A0DD57F7E}" srcId="{436B3458-99EB-4983-BA3B-F0F3D9186904}" destId="{544D70A6-F042-4FC5-A3F9-BBB444E23594}" srcOrd="0" destOrd="0" parTransId="{CC30894C-C583-497C-AFBF-62BBD8D291B7}" sibTransId="{0D6103C6-811F-4565-8B70-77D7752846CA}"/>
    <dgm:cxn modelId="{8AB152D9-E78E-48FC-9F91-214C38F626FB}" srcId="{DDA3ACEC-3BB3-4214-9D17-EE620935262A}" destId="{436B3458-99EB-4983-BA3B-F0F3D9186904}" srcOrd="1" destOrd="0" parTransId="{21EFDDF6-3D5B-4889-9DF0-2ECBF34C0D56}" sibTransId="{168A7A64-C215-42B0-98FF-FF3F92BF095D}"/>
    <dgm:cxn modelId="{6D815AB5-3AD0-436E-A34B-4D47F69F3028}" type="presOf" srcId="{436B3458-99EB-4983-BA3B-F0F3D9186904}" destId="{F6032AE2-F033-4B5A-A3E3-54FAF8CCF2EA}" srcOrd="0" destOrd="0" presId="urn:microsoft.com/office/officeart/2005/8/layout/arrow3"/>
    <dgm:cxn modelId="{B512A047-C94C-44E9-9AD5-33233999392A}" srcId="{DDA3ACEC-3BB3-4214-9D17-EE620935262A}" destId="{0BA12512-2E71-4A09-851F-CED3B83C78A8}" srcOrd="0" destOrd="0" parTransId="{1631B0E7-ABA2-4C5C-9F67-BD5697B046ED}" sibTransId="{61248E46-62D1-440B-A125-01BAB4A3DC07}"/>
    <dgm:cxn modelId="{0E25FAE9-9882-4A3C-831D-DEC874DE84B7}" type="presOf" srcId="{5EFBC422-3676-407D-9089-BBE32F42186D}" destId="{F6032AE2-F033-4B5A-A3E3-54FAF8CCF2EA}" srcOrd="0" destOrd="2" presId="urn:microsoft.com/office/officeart/2005/8/layout/arrow3"/>
    <dgm:cxn modelId="{8EFB3612-5E34-4662-BDAC-B69F364D8448}" type="presOf" srcId="{DDA3ACEC-3BB3-4214-9D17-EE620935262A}" destId="{E992E9A4-D4CF-4A09-9A99-46B1048C7D0F}" srcOrd="0" destOrd="0" presId="urn:microsoft.com/office/officeart/2005/8/layout/arrow3"/>
    <dgm:cxn modelId="{66D69770-79DC-4812-A270-52675B348A98}" srcId="{436B3458-99EB-4983-BA3B-F0F3D9186904}" destId="{5EFBC422-3676-407D-9089-BBE32F42186D}" srcOrd="1" destOrd="0" parTransId="{D1F34936-2EA0-44B2-86C9-D32132BB8762}" sibTransId="{D5440D15-70E5-4249-8DBD-AB6B4FC300CC}"/>
    <dgm:cxn modelId="{3CA92453-2EF0-4ACD-9D91-2BA7B23C0C3E}" type="presOf" srcId="{25C2AB4C-84D0-4DF1-AFAD-A8464792BC8C}" destId="{50587BBA-5CC5-42CA-B12F-2D9114689346}" srcOrd="0" destOrd="1" presId="urn:microsoft.com/office/officeart/2005/8/layout/arrow3"/>
    <dgm:cxn modelId="{4FD4D5F2-96C1-4DDF-8FCF-585BDC3B62D2}" srcId="{0BA12512-2E71-4A09-851F-CED3B83C78A8}" destId="{25C2AB4C-84D0-4DF1-AFAD-A8464792BC8C}" srcOrd="0" destOrd="0" parTransId="{D7AEF7CB-375A-44F7-8D0C-C5AB8C4347A2}" sibTransId="{4C8079A7-951C-43FF-A235-8DB7613F01E2}"/>
    <dgm:cxn modelId="{2BED458D-CC70-4279-8079-416D53077E62}" type="presOf" srcId="{544D70A6-F042-4FC5-A3F9-BBB444E23594}" destId="{F6032AE2-F033-4B5A-A3E3-54FAF8CCF2EA}" srcOrd="0" destOrd="1" presId="urn:microsoft.com/office/officeart/2005/8/layout/arrow3"/>
    <dgm:cxn modelId="{F2F0664F-2036-4282-807A-9B81736B1DC3}" type="presOf" srcId="{0BA12512-2E71-4A09-851F-CED3B83C78A8}" destId="{50587BBA-5CC5-42CA-B12F-2D9114689346}" srcOrd="0" destOrd="0" presId="urn:microsoft.com/office/officeart/2005/8/layout/arrow3"/>
    <dgm:cxn modelId="{4D2B83B0-95DB-4C2F-8B25-C1E77BCC67C8}" type="presParOf" srcId="{E992E9A4-D4CF-4A09-9A99-46B1048C7D0F}" destId="{1A91436F-11A5-467A-9C38-3E8383BDC0DD}" srcOrd="0" destOrd="0" presId="urn:microsoft.com/office/officeart/2005/8/layout/arrow3"/>
    <dgm:cxn modelId="{E66C777C-1070-4990-A53E-AE9E6D28C12F}" type="presParOf" srcId="{E992E9A4-D4CF-4A09-9A99-46B1048C7D0F}" destId="{978F5811-251A-4E62-91C6-C33D326504C4}" srcOrd="1" destOrd="0" presId="urn:microsoft.com/office/officeart/2005/8/layout/arrow3"/>
    <dgm:cxn modelId="{355B1109-F4D2-4636-AB5B-10CBF778F619}" type="presParOf" srcId="{E992E9A4-D4CF-4A09-9A99-46B1048C7D0F}" destId="{50587BBA-5CC5-42CA-B12F-2D9114689346}" srcOrd="2" destOrd="0" presId="urn:microsoft.com/office/officeart/2005/8/layout/arrow3"/>
    <dgm:cxn modelId="{11139136-CEBF-4CF0-9558-95226884F4F8}" type="presParOf" srcId="{E992E9A4-D4CF-4A09-9A99-46B1048C7D0F}" destId="{8BF82D51-BFBD-46D9-A571-5F656550ADA8}" srcOrd="3" destOrd="0" presId="urn:microsoft.com/office/officeart/2005/8/layout/arrow3"/>
    <dgm:cxn modelId="{81BC0A41-52D3-468B-8286-94C48D0A892B}" type="presParOf" srcId="{E992E9A4-D4CF-4A09-9A99-46B1048C7D0F}" destId="{F6032AE2-F033-4B5A-A3E3-54FAF8CCF2EA}"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436F-11A5-467A-9C38-3E8383BDC0DD}">
      <dsp:nvSpPr>
        <dsp:cNvPr id="0" name=""/>
        <dsp:cNvSpPr/>
      </dsp:nvSpPr>
      <dsp:spPr>
        <a:xfrm rot="21300000">
          <a:off x="20597" y="1715929"/>
          <a:ext cx="6670755" cy="763902"/>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8F5811-251A-4E62-91C6-C33D326504C4}">
      <dsp:nvSpPr>
        <dsp:cNvPr id="0" name=""/>
        <dsp:cNvSpPr/>
      </dsp:nvSpPr>
      <dsp:spPr>
        <a:xfrm>
          <a:off x="805434" y="209788"/>
          <a:ext cx="2013585" cy="1678304"/>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587BBA-5CC5-42CA-B12F-2D9114689346}">
      <dsp:nvSpPr>
        <dsp:cNvPr id="0" name=""/>
        <dsp:cNvSpPr/>
      </dsp:nvSpPr>
      <dsp:spPr>
        <a:xfrm>
          <a:off x="3557333" y="0"/>
          <a:ext cx="2147824" cy="176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l" defTabSz="1155700">
            <a:lnSpc>
              <a:spcPct val="90000"/>
            </a:lnSpc>
            <a:spcBef>
              <a:spcPct val="0"/>
            </a:spcBef>
            <a:spcAft>
              <a:spcPct val="35000"/>
            </a:spcAft>
          </a:pPr>
          <a:r>
            <a:rPr lang="en-US" sz="2600" kern="1200" dirty="0" smtClean="0"/>
            <a:t>Reader</a:t>
          </a:r>
        </a:p>
        <a:p>
          <a:pPr marL="228600" lvl="1" indent="-228600" algn="l" defTabSz="889000">
            <a:lnSpc>
              <a:spcPct val="90000"/>
            </a:lnSpc>
            <a:spcBef>
              <a:spcPct val="0"/>
            </a:spcBef>
            <a:spcAft>
              <a:spcPct val="15000"/>
            </a:spcAft>
            <a:buChar char="••"/>
          </a:pPr>
          <a:r>
            <a:rPr lang="en-US" sz="2000" kern="1200" dirty="0" smtClean="0"/>
            <a:t>The Author and You</a:t>
          </a:r>
        </a:p>
      </dsp:txBody>
      <dsp:txXfrm>
        <a:off x="3557333" y="0"/>
        <a:ext cx="2147824" cy="1762220"/>
      </dsp:txXfrm>
    </dsp:sp>
    <dsp:sp modelId="{8BF82D51-BFBD-46D9-A571-5F656550ADA8}">
      <dsp:nvSpPr>
        <dsp:cNvPr id="0" name=""/>
        <dsp:cNvSpPr/>
      </dsp:nvSpPr>
      <dsp:spPr>
        <a:xfrm>
          <a:off x="3892931" y="2307669"/>
          <a:ext cx="2013585" cy="1678304"/>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032AE2-F033-4B5A-A3E3-54FAF8CCF2EA}">
      <dsp:nvSpPr>
        <dsp:cNvPr id="0" name=""/>
        <dsp:cNvSpPr/>
      </dsp:nvSpPr>
      <dsp:spPr>
        <a:xfrm>
          <a:off x="1006792" y="2433541"/>
          <a:ext cx="2147824" cy="176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l" defTabSz="1155700">
            <a:lnSpc>
              <a:spcPct val="90000"/>
            </a:lnSpc>
            <a:spcBef>
              <a:spcPct val="0"/>
            </a:spcBef>
            <a:spcAft>
              <a:spcPct val="35000"/>
            </a:spcAft>
          </a:pPr>
          <a:r>
            <a:rPr lang="en-US" sz="2600" kern="1200" dirty="0" smtClean="0"/>
            <a:t>Text</a:t>
          </a:r>
        </a:p>
        <a:p>
          <a:pPr marL="228600" lvl="1" indent="-228600" algn="l" defTabSz="889000">
            <a:lnSpc>
              <a:spcPct val="90000"/>
            </a:lnSpc>
            <a:spcBef>
              <a:spcPct val="0"/>
            </a:spcBef>
            <a:spcAft>
              <a:spcPct val="15000"/>
            </a:spcAft>
            <a:buChar char="••"/>
          </a:pPr>
          <a:r>
            <a:rPr lang="en-US" sz="2000" kern="1200" dirty="0" smtClean="0"/>
            <a:t>Right There</a:t>
          </a:r>
        </a:p>
        <a:p>
          <a:pPr marL="228600" lvl="1" indent="-228600" algn="l" defTabSz="889000">
            <a:lnSpc>
              <a:spcPct val="90000"/>
            </a:lnSpc>
            <a:spcBef>
              <a:spcPct val="0"/>
            </a:spcBef>
            <a:spcAft>
              <a:spcPct val="15000"/>
            </a:spcAft>
            <a:buChar char="••"/>
          </a:pPr>
          <a:r>
            <a:rPr lang="en-US" sz="2000" kern="1200" dirty="0" smtClean="0"/>
            <a:t>Think and Search</a:t>
          </a:r>
        </a:p>
      </dsp:txBody>
      <dsp:txXfrm>
        <a:off x="1006792" y="2433541"/>
        <a:ext cx="2147824" cy="1762220"/>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2F3FBE-870D-4B2B-8E61-CC73AC7E1477}" type="datetimeFigureOut">
              <a:rPr lang="en-US" smtClean="0"/>
              <a:t>1/14/2016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27415-499D-4CB6-89AE-B4A39D281F62}" type="slidenum">
              <a:rPr lang="en-US" smtClean="0"/>
              <a:t>‹#›</a:t>
            </a:fld>
            <a:endParaRPr lang="en-US"/>
          </a:p>
        </p:txBody>
      </p:sp>
    </p:spTree>
    <p:extLst>
      <p:ext uri="{BB962C8B-B14F-4D97-AF65-F5344CB8AC3E}">
        <p14:creationId xmlns:p14="http://schemas.microsoft.com/office/powerpoint/2010/main" val="1986985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lvl1pPr defTabSz="931887" eaLnBrk="0" hangingPunct="0">
              <a:defRPr>
                <a:solidFill>
                  <a:schemeClr val="tx1"/>
                </a:solidFill>
                <a:latin typeface="Arial" charset="0"/>
              </a:defRPr>
            </a:lvl1pPr>
            <a:lvl2pPr marL="716130" indent="-275434" defTabSz="931887" eaLnBrk="0" hangingPunct="0">
              <a:defRPr>
                <a:solidFill>
                  <a:schemeClr val="tx1"/>
                </a:solidFill>
                <a:latin typeface="Arial" charset="0"/>
              </a:defRPr>
            </a:lvl2pPr>
            <a:lvl3pPr marL="1101738" indent="-220348" defTabSz="931887" eaLnBrk="0" hangingPunct="0">
              <a:defRPr>
                <a:solidFill>
                  <a:schemeClr val="tx1"/>
                </a:solidFill>
                <a:latin typeface="Arial" charset="0"/>
              </a:defRPr>
            </a:lvl3pPr>
            <a:lvl4pPr marL="1542433" indent="-220348" defTabSz="931887" eaLnBrk="0" hangingPunct="0">
              <a:defRPr>
                <a:solidFill>
                  <a:schemeClr val="tx1"/>
                </a:solidFill>
                <a:latin typeface="Arial" charset="0"/>
              </a:defRPr>
            </a:lvl4pPr>
            <a:lvl5pPr marL="1983128" indent="-220348" defTabSz="931887" eaLnBrk="0" hangingPunct="0">
              <a:defRPr>
                <a:solidFill>
                  <a:schemeClr val="tx1"/>
                </a:solidFill>
                <a:latin typeface="Arial" charset="0"/>
              </a:defRPr>
            </a:lvl5pPr>
            <a:lvl6pPr marL="2423823" indent="-220348" defTabSz="931887" eaLnBrk="0" fontAlgn="base" hangingPunct="0">
              <a:spcBef>
                <a:spcPct val="0"/>
              </a:spcBef>
              <a:spcAft>
                <a:spcPct val="0"/>
              </a:spcAft>
              <a:defRPr>
                <a:solidFill>
                  <a:schemeClr val="tx1"/>
                </a:solidFill>
                <a:latin typeface="Arial" charset="0"/>
              </a:defRPr>
            </a:lvl6pPr>
            <a:lvl7pPr marL="2864518" indent="-220348" defTabSz="931887" eaLnBrk="0" fontAlgn="base" hangingPunct="0">
              <a:spcBef>
                <a:spcPct val="0"/>
              </a:spcBef>
              <a:spcAft>
                <a:spcPct val="0"/>
              </a:spcAft>
              <a:defRPr>
                <a:solidFill>
                  <a:schemeClr val="tx1"/>
                </a:solidFill>
                <a:latin typeface="Arial" charset="0"/>
              </a:defRPr>
            </a:lvl7pPr>
            <a:lvl8pPr marL="3305213" indent="-220348" defTabSz="931887" eaLnBrk="0" fontAlgn="base" hangingPunct="0">
              <a:spcBef>
                <a:spcPct val="0"/>
              </a:spcBef>
              <a:spcAft>
                <a:spcPct val="0"/>
              </a:spcAft>
              <a:defRPr>
                <a:solidFill>
                  <a:schemeClr val="tx1"/>
                </a:solidFill>
                <a:latin typeface="Arial" charset="0"/>
              </a:defRPr>
            </a:lvl8pPr>
            <a:lvl9pPr marL="3745908" indent="-220348" defTabSz="931887" eaLnBrk="0" fontAlgn="base" hangingPunct="0">
              <a:spcBef>
                <a:spcPct val="0"/>
              </a:spcBef>
              <a:spcAft>
                <a:spcPct val="0"/>
              </a:spcAft>
              <a:defRPr>
                <a:solidFill>
                  <a:schemeClr val="tx1"/>
                </a:solidFill>
                <a:latin typeface="Arial" charset="0"/>
              </a:defRPr>
            </a:lvl9pPr>
          </a:lstStyle>
          <a:p>
            <a:pPr eaLnBrk="1" hangingPunct="1">
              <a:defRPr/>
            </a:pPr>
            <a:fld id="{C1561D46-4D8E-45BD-BD1C-8E9A756DD715}" type="slidenum">
              <a:rPr lang="en-US" smtClean="0"/>
              <a:pPr eaLnBrk="1" hangingPunct="1">
                <a:defRPr/>
              </a:pPr>
              <a:t>4</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smtClean="0"/>
          </a:p>
        </p:txBody>
      </p:sp>
      <p:sp>
        <p:nvSpPr>
          <p:cNvPr id="2" name="Footer Placeholder 1"/>
          <p:cNvSpPr>
            <a:spLocks noGrp="1"/>
          </p:cNvSpPr>
          <p:nvPr>
            <p:ph type="ftr" sz="quarter" idx="10"/>
          </p:nvPr>
        </p:nvSpPr>
        <p:spPr/>
        <p:txBody>
          <a:bodyPr/>
          <a:lstStyle/>
          <a:p>
            <a:pPr>
              <a:defRPr/>
            </a:pPr>
            <a:r>
              <a:rPr lang="en-US" smtClean="0"/>
              <a:t>Devin Kearns (2013) BPS Professional Development</a:t>
            </a:r>
            <a:endParaRPr lang="en-US"/>
          </a:p>
        </p:txBody>
      </p:sp>
    </p:spTree>
    <p:extLst>
      <p:ext uri="{BB962C8B-B14F-4D97-AF65-F5344CB8AC3E}">
        <p14:creationId xmlns:p14="http://schemas.microsoft.com/office/powerpoint/2010/main" val="250194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defTabSz="914389">
              <a:defRPr/>
            </a:pPr>
            <a:endParaRPr lang="en-US" dirty="0"/>
          </a:p>
        </p:txBody>
      </p:sp>
      <p:sp>
        <p:nvSpPr>
          <p:cNvPr id="4" name="Slide Number Placeholder 3"/>
          <p:cNvSpPr>
            <a:spLocks noGrp="1"/>
          </p:cNvSpPr>
          <p:nvPr>
            <p:ph type="sldNum" sz="quarter" idx="10"/>
          </p:nvPr>
        </p:nvSpPr>
        <p:spPr/>
        <p:txBody>
          <a:bodyPr/>
          <a:lstStyle/>
          <a:p>
            <a:fld id="{8B798F19-3446-44E8-B2F5-060E96F6CF67}"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643843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0229E10-4BE9-425B-8FD0-D287C85C9613}"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Devin Kearns (2013) BPS Professional Development</a:t>
            </a:r>
            <a:endParaRPr lang="en-US"/>
          </a:p>
        </p:txBody>
      </p:sp>
    </p:spTree>
    <p:extLst>
      <p:ext uri="{BB962C8B-B14F-4D97-AF65-F5344CB8AC3E}">
        <p14:creationId xmlns:p14="http://schemas.microsoft.com/office/powerpoint/2010/main" val="2433390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DFA1E3-3EAB-42DF-AC4A-07B6D90DC8E1}" type="slidenum">
              <a:rPr lang="en-US" altLang="en-US"/>
              <a:pPr eaLnBrk="1" hangingPunct="1"/>
              <a:t>8</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3715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CDD983-58D7-414E-A4CF-61A628978576}" type="slidenum">
              <a:rPr lang="en-US" altLang="en-US"/>
              <a:pPr eaLnBrk="1" hangingPunct="1"/>
              <a:t>9</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5821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E20905-7478-41D6-B063-1196A134AE7D}" type="slidenum">
              <a:rPr lang="en-US" altLang="en-US"/>
              <a:pPr eaLnBrk="1" hangingPunct="1"/>
              <a:t>11</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17009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7C159B-0EF8-4851-8746-1C856F294D77}" type="slidenum">
              <a:rPr lang="en-US" altLang="en-US"/>
              <a:pPr eaLnBrk="1" hangingPunct="1"/>
              <a:t>12</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4983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a:spcBef>
                <a:spcPct val="0"/>
              </a:spcBef>
            </a:pPr>
            <a:endParaRPr lang="en-US" dirty="0" smtClean="0">
              <a:latin typeface="Arial Narrow" pitchFamily="34" charset="0"/>
              <a:ea typeface="ＭＳ Ｐゴシック" pitchFamily="34" charset="-128"/>
            </a:endParaRPr>
          </a:p>
          <a:p>
            <a:pPr defTabSz="914389">
              <a:defRPr/>
            </a:pPr>
            <a:endParaRPr lang="en-US" dirty="0"/>
          </a:p>
        </p:txBody>
      </p:sp>
      <p:sp>
        <p:nvSpPr>
          <p:cNvPr id="4" name="Slide Number Placeholder 3"/>
          <p:cNvSpPr>
            <a:spLocks noGrp="1"/>
          </p:cNvSpPr>
          <p:nvPr>
            <p:ph type="sldNum" sz="quarter" idx="10"/>
          </p:nvPr>
        </p:nvSpPr>
        <p:spPr/>
        <p:txBody>
          <a:bodyPr/>
          <a:lstStyle/>
          <a:p>
            <a:fld id="{8B798F19-3446-44E8-B2F5-060E96F6CF6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035163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a:spcBef>
                <a:spcPct val="0"/>
              </a:spcBef>
            </a:pPr>
            <a:endParaRPr lang="en-US" dirty="0" smtClean="0">
              <a:latin typeface="Arial Narrow" pitchFamily="34" charset="0"/>
              <a:ea typeface="ＭＳ Ｐゴシック" pitchFamily="34" charset="-128"/>
            </a:endParaRPr>
          </a:p>
          <a:p>
            <a:pPr defTabSz="914389">
              <a:defRPr/>
            </a:pPr>
            <a:endParaRPr lang="en-US" dirty="0" smtClean="0">
              <a:ea typeface="ＭＳ Ｐゴシック" pitchFamily="34" charset="-128"/>
            </a:endParaRPr>
          </a:p>
          <a:p>
            <a:pPr defTabSz="914389">
              <a:defRPr/>
            </a:pPr>
            <a:endParaRPr lang="en-US" dirty="0"/>
          </a:p>
        </p:txBody>
      </p:sp>
      <p:sp>
        <p:nvSpPr>
          <p:cNvPr id="4" name="Slide Number Placeholder 3"/>
          <p:cNvSpPr>
            <a:spLocks noGrp="1"/>
          </p:cNvSpPr>
          <p:nvPr>
            <p:ph type="sldNum" sz="quarter" idx="10"/>
          </p:nvPr>
        </p:nvSpPr>
        <p:spPr/>
        <p:txBody>
          <a:bodyPr/>
          <a:lstStyle/>
          <a:p>
            <a:fld id="{8B798F19-3446-44E8-B2F5-060E96F6CF67}"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303936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a:spcBef>
                <a:spcPct val="0"/>
              </a:spcBef>
            </a:pPr>
            <a:endParaRPr lang="en-US" dirty="0" smtClean="0">
              <a:latin typeface="Arial Narrow" pitchFamily="34" charset="0"/>
              <a:ea typeface="ＭＳ Ｐゴシック" pitchFamily="34" charset="-128"/>
            </a:endParaRPr>
          </a:p>
          <a:p>
            <a:pPr defTabSz="914389">
              <a:defRPr/>
            </a:pPr>
            <a:endParaRPr lang="en-US" dirty="0"/>
          </a:p>
        </p:txBody>
      </p:sp>
      <p:sp>
        <p:nvSpPr>
          <p:cNvPr id="4" name="Slide Number Placeholder 3"/>
          <p:cNvSpPr>
            <a:spLocks noGrp="1"/>
          </p:cNvSpPr>
          <p:nvPr>
            <p:ph type="sldNum" sz="quarter" idx="10"/>
          </p:nvPr>
        </p:nvSpPr>
        <p:spPr/>
        <p:txBody>
          <a:bodyPr/>
          <a:lstStyle/>
          <a:p>
            <a:fld id="{8B798F19-3446-44E8-B2F5-060E96F6CF67}"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54784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D446A4-1E19-4654-9B7E-62433966D6E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372803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D446A4-1E19-4654-9B7E-62433966D6E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335989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D446A4-1E19-4654-9B7E-62433966D6E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333610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D446A4-1E19-4654-9B7E-62433966D6E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117503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446A4-1E19-4654-9B7E-62433966D6E2}"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401635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D446A4-1E19-4654-9B7E-62433966D6E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195866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D446A4-1E19-4654-9B7E-62433966D6E2}"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312648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D446A4-1E19-4654-9B7E-62433966D6E2}"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282429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446A4-1E19-4654-9B7E-62433966D6E2}"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199946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446A4-1E19-4654-9B7E-62433966D6E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4826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446A4-1E19-4654-9B7E-62433966D6E2}"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01F61A-570C-46A3-994C-3818ED5AAA1A}" type="slidenum">
              <a:rPr lang="en-US" smtClean="0"/>
              <a:t>‹#›</a:t>
            </a:fld>
            <a:endParaRPr lang="en-US"/>
          </a:p>
        </p:txBody>
      </p:sp>
    </p:spTree>
    <p:extLst>
      <p:ext uri="{BB962C8B-B14F-4D97-AF65-F5344CB8AC3E}">
        <p14:creationId xmlns:p14="http://schemas.microsoft.com/office/powerpoint/2010/main" val="199147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446A4-1E19-4654-9B7E-62433966D6E2}" type="datetimeFigureOut">
              <a:rPr lang="en-US" smtClean="0"/>
              <a:t>1/14/2016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1F61A-570C-46A3-994C-3818ED5AAA1A}" type="slidenum">
              <a:rPr lang="en-US" smtClean="0"/>
              <a:t>‹#›</a:t>
            </a:fld>
            <a:endParaRPr lang="en-US"/>
          </a:p>
        </p:txBody>
      </p:sp>
    </p:spTree>
    <p:extLst>
      <p:ext uri="{BB962C8B-B14F-4D97-AF65-F5344CB8AC3E}">
        <p14:creationId xmlns:p14="http://schemas.microsoft.com/office/powerpoint/2010/main" val="389805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Building Reading Comprehension in Adults</a:t>
            </a:r>
            <a:endParaRPr lang="en-US" dirty="0"/>
          </a:p>
        </p:txBody>
      </p:sp>
      <p:sp>
        <p:nvSpPr>
          <p:cNvPr id="3" name="Subtitle 2"/>
          <p:cNvSpPr>
            <a:spLocks noGrp="1"/>
          </p:cNvSpPr>
          <p:nvPr>
            <p:ph type="subTitle" idx="1"/>
          </p:nvPr>
        </p:nvSpPr>
        <p:spPr/>
        <p:txBody>
          <a:bodyPr/>
          <a:lstStyle/>
          <a:p>
            <a:r>
              <a:rPr lang="en-US" dirty="0" smtClean="0"/>
              <a:t>Part 2: Using Reading Strategies</a:t>
            </a:r>
            <a:endParaRPr lang="en-US" dirty="0" smtClean="0"/>
          </a:p>
        </p:txBody>
      </p:sp>
    </p:spTree>
    <p:extLst>
      <p:ext uri="{BB962C8B-B14F-4D97-AF65-F5344CB8AC3E}">
        <p14:creationId xmlns:p14="http://schemas.microsoft.com/office/powerpoint/2010/main" val="2994393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some words quickly</a:t>
            </a:r>
            <a:endParaRPr lang="en-US" dirty="0"/>
          </a:p>
        </p:txBody>
      </p:sp>
      <p:sp>
        <p:nvSpPr>
          <p:cNvPr id="3" name="Content Placeholder 2"/>
          <p:cNvSpPr>
            <a:spLocks noGrp="1"/>
          </p:cNvSpPr>
          <p:nvPr>
            <p:ph idx="1"/>
          </p:nvPr>
        </p:nvSpPr>
        <p:spPr/>
        <p:txBody>
          <a:bodyPr/>
          <a:lstStyle/>
          <a:p>
            <a:r>
              <a:rPr lang="en-US" dirty="0" smtClean="0"/>
              <a:t>Highly </a:t>
            </a:r>
            <a:r>
              <a:rPr lang="en-US" dirty="0" err="1" smtClean="0"/>
              <a:t>imageable</a:t>
            </a:r>
            <a:r>
              <a:rPr lang="en-US" dirty="0" smtClean="0"/>
              <a:t> words students may need should be taught quickly and simply</a:t>
            </a:r>
          </a:p>
          <a:p>
            <a:r>
              <a:rPr lang="en-US" dirty="0" smtClean="0"/>
              <a:t>Long discussions of them are not needed</a:t>
            </a:r>
            <a:endParaRPr lang="en-US" dirty="0"/>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352800"/>
            <a:ext cx="5012243"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19200" y="3352800"/>
            <a:ext cx="1665841" cy="523220"/>
          </a:xfrm>
          <a:prstGeom prst="rect">
            <a:avLst/>
          </a:prstGeom>
          <a:noFill/>
        </p:spPr>
        <p:txBody>
          <a:bodyPr wrap="none" rtlCol="0">
            <a:spAutoFit/>
          </a:bodyPr>
          <a:lstStyle/>
          <a:p>
            <a:r>
              <a:rPr lang="en-US" sz="2800" dirty="0" smtClean="0"/>
              <a:t>aqueduct</a:t>
            </a:r>
            <a:endParaRPr lang="en-US" sz="2800" dirty="0"/>
          </a:p>
        </p:txBody>
      </p:sp>
      <p:sp>
        <p:nvSpPr>
          <p:cNvPr id="8" name="TextBox 7"/>
          <p:cNvSpPr txBox="1"/>
          <p:nvPr/>
        </p:nvSpPr>
        <p:spPr>
          <a:xfrm>
            <a:off x="1024022" y="4132025"/>
            <a:ext cx="2514600" cy="1200329"/>
          </a:xfrm>
          <a:prstGeom prst="rect">
            <a:avLst/>
          </a:prstGeom>
          <a:noFill/>
        </p:spPr>
        <p:txBody>
          <a:bodyPr wrap="square" rtlCol="0">
            <a:spAutoFit/>
          </a:bodyPr>
          <a:lstStyle/>
          <a:p>
            <a:r>
              <a:rPr lang="en-US" dirty="0" smtClean="0"/>
              <a:t>a structure to carry water from place to place, like an open pipe</a:t>
            </a:r>
            <a:endParaRPr lang="en-US" dirty="0"/>
          </a:p>
        </p:txBody>
      </p:sp>
    </p:spTree>
    <p:extLst>
      <p:ext uri="{BB962C8B-B14F-4D97-AF65-F5344CB8AC3E}">
        <p14:creationId xmlns:p14="http://schemas.microsoft.com/office/powerpoint/2010/main" val="173029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BA17B3-D8F1-48D0-BEF3-A652B118BC04}" type="slidenum">
              <a:rPr lang="en-US" altLang="en-US">
                <a:solidFill>
                  <a:schemeClr val="accent1"/>
                </a:solidFill>
                <a:latin typeface="Garamond" panose="02020404030301010803" pitchFamily="18" charset="0"/>
              </a:rPr>
              <a:pPr eaLnBrk="1" hangingPunct="1"/>
              <a:t>11</a:t>
            </a:fld>
            <a:endParaRPr lang="en-US" altLang="en-US">
              <a:solidFill>
                <a:schemeClr val="accent1"/>
              </a:solidFill>
              <a:latin typeface="Garamond" panose="02020404030301010803" pitchFamily="18" charset="0"/>
            </a:endParaRPr>
          </a:p>
        </p:txBody>
      </p:sp>
      <p:sp>
        <p:nvSpPr>
          <p:cNvPr id="40963" name="Rectangle 2"/>
          <p:cNvSpPr>
            <a:spLocks noGrp="1" noChangeArrowheads="1"/>
          </p:cNvSpPr>
          <p:nvPr>
            <p:ph type="title"/>
          </p:nvPr>
        </p:nvSpPr>
        <p:spPr/>
        <p:txBody>
          <a:bodyPr>
            <a:normAutofit/>
          </a:bodyPr>
          <a:lstStyle/>
          <a:p>
            <a:pPr eaLnBrk="1" hangingPunct="1"/>
            <a:r>
              <a:rPr lang="en-US" altLang="en-US" smtClean="0"/>
              <a:t>What does it mean to teach words deeply?</a:t>
            </a:r>
          </a:p>
        </p:txBody>
      </p:sp>
      <p:sp>
        <p:nvSpPr>
          <p:cNvPr id="40964" name="Rectangle 3"/>
          <p:cNvSpPr>
            <a:spLocks noGrp="1" noChangeArrowheads="1"/>
          </p:cNvSpPr>
          <p:nvPr>
            <p:ph type="body" idx="1"/>
          </p:nvPr>
        </p:nvSpPr>
        <p:spPr/>
        <p:txBody>
          <a:bodyPr>
            <a:normAutofit lnSpcReduction="10000"/>
          </a:bodyPr>
          <a:lstStyle/>
          <a:p>
            <a:pPr eaLnBrk="1" hangingPunct="1"/>
            <a:r>
              <a:rPr lang="en-US" altLang="en-US" smtClean="0"/>
              <a:t>This instruction takes more time</a:t>
            </a:r>
          </a:p>
          <a:p>
            <a:pPr lvl="1" eaLnBrk="1" hangingPunct="1"/>
            <a:r>
              <a:rPr lang="en-US" altLang="en-US" smtClean="0"/>
              <a:t>The teaching sequence takes longer</a:t>
            </a:r>
          </a:p>
          <a:p>
            <a:pPr lvl="2" eaLnBrk="1" hangingPunct="1"/>
            <a:r>
              <a:rPr lang="en-US" altLang="en-US" smtClean="0"/>
              <a:t>You provide multiple examples</a:t>
            </a:r>
          </a:p>
          <a:p>
            <a:pPr lvl="2" eaLnBrk="1" hangingPunct="1"/>
            <a:r>
              <a:rPr lang="en-US" altLang="en-US" smtClean="0"/>
              <a:t>You practice word meanings</a:t>
            </a:r>
          </a:p>
          <a:p>
            <a:pPr lvl="1" eaLnBrk="1" hangingPunct="1"/>
            <a:r>
              <a:rPr lang="en-US" altLang="en-US" smtClean="0"/>
              <a:t>You assure multiple exposures</a:t>
            </a:r>
          </a:p>
          <a:p>
            <a:pPr lvl="2" eaLnBrk="1" hangingPunct="1"/>
            <a:r>
              <a:rPr lang="en-US" altLang="en-US" smtClean="0"/>
              <a:t>Students review words many times across instructional unit</a:t>
            </a:r>
          </a:p>
          <a:p>
            <a:pPr eaLnBrk="1" hangingPunct="1"/>
            <a:r>
              <a:rPr lang="en-US" altLang="en-US" smtClean="0"/>
              <a:t>This is the model advocated by Beck, McKeown, and colleagues</a:t>
            </a:r>
          </a:p>
          <a:p>
            <a:pPr lvl="1" eaLnBrk="1" hangingPunct="1"/>
            <a:r>
              <a:rPr lang="en-US" altLang="en-US" smtClean="0"/>
              <a:t>You should choose this strategy with </a:t>
            </a:r>
            <a:r>
              <a:rPr lang="en-US" altLang="en-US" i="1" smtClean="0"/>
              <a:t>very important, useful </a:t>
            </a:r>
            <a:r>
              <a:rPr lang="en-US" altLang="en-US" smtClean="0"/>
              <a:t>words</a:t>
            </a:r>
          </a:p>
          <a:p>
            <a:pPr lvl="1" eaLnBrk="1" hangingPunct="1"/>
            <a:r>
              <a:rPr lang="en-US" altLang="en-US" smtClean="0"/>
              <a:t>Because this is so intensive, limit the number of words to just a few (3 to 5) per week</a:t>
            </a:r>
          </a:p>
          <a:p>
            <a:pPr eaLnBrk="1" hangingPunct="1"/>
            <a:endParaRPr lang="en-US" altLang="en-US" smtClean="0"/>
          </a:p>
          <a:p>
            <a:pPr lvl="1" eaLnBrk="1" hangingPunct="1"/>
            <a:endParaRPr lang="en-US" altLang="en-US" smtClean="0"/>
          </a:p>
        </p:txBody>
      </p:sp>
    </p:spTree>
    <p:extLst>
      <p:ext uri="{BB962C8B-B14F-4D97-AF65-F5344CB8AC3E}">
        <p14:creationId xmlns:p14="http://schemas.microsoft.com/office/powerpoint/2010/main" val="2317578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58FF81-6F32-4F43-8229-6D5305826443}" type="slidenum">
              <a:rPr lang="en-US" altLang="en-US">
                <a:solidFill>
                  <a:schemeClr val="accent1"/>
                </a:solidFill>
                <a:latin typeface="Garamond" panose="02020404030301010803" pitchFamily="18" charset="0"/>
              </a:rPr>
              <a:pPr eaLnBrk="1" hangingPunct="1"/>
              <a:t>12</a:t>
            </a:fld>
            <a:endParaRPr lang="en-US" altLang="en-US">
              <a:solidFill>
                <a:schemeClr val="accent1"/>
              </a:solidFill>
              <a:latin typeface="Garamond" panose="02020404030301010803" pitchFamily="18" charset="0"/>
            </a:endParaRPr>
          </a:p>
        </p:txBody>
      </p:sp>
      <p:sp>
        <p:nvSpPr>
          <p:cNvPr id="41987" name="Rectangle 2"/>
          <p:cNvSpPr>
            <a:spLocks noGrp="1" noChangeArrowheads="1"/>
          </p:cNvSpPr>
          <p:nvPr>
            <p:ph type="title"/>
          </p:nvPr>
        </p:nvSpPr>
        <p:spPr/>
        <p:txBody>
          <a:bodyPr/>
          <a:lstStyle/>
          <a:p>
            <a:pPr eaLnBrk="1" hangingPunct="1"/>
            <a:r>
              <a:rPr lang="en-US" altLang="en-US" smtClean="0"/>
              <a:t>How to provide deep instruction</a:t>
            </a:r>
          </a:p>
        </p:txBody>
      </p:sp>
      <p:sp>
        <p:nvSpPr>
          <p:cNvPr id="41988" name="Rectangle 3"/>
          <p:cNvSpPr>
            <a:spLocks noGrp="1" noChangeArrowheads="1"/>
          </p:cNvSpPr>
          <p:nvPr>
            <p:ph type="body" idx="1"/>
          </p:nvPr>
        </p:nvSpPr>
        <p:spPr/>
        <p:txBody>
          <a:bodyPr>
            <a:normAutofit lnSpcReduction="10000"/>
          </a:bodyPr>
          <a:lstStyle/>
          <a:p>
            <a:pPr eaLnBrk="1" hangingPunct="1"/>
            <a:r>
              <a:rPr lang="en-US" altLang="en-US" smtClean="0"/>
              <a:t>Provide a clear, simple definition</a:t>
            </a:r>
          </a:p>
          <a:p>
            <a:pPr lvl="1" eaLnBrk="1" hangingPunct="1"/>
            <a:r>
              <a:rPr lang="en-US" altLang="en-US" smtClean="0"/>
              <a:t>Synonyms are best, if they are a good fit</a:t>
            </a:r>
          </a:p>
          <a:p>
            <a:pPr lvl="1" eaLnBrk="1" hangingPunct="1"/>
            <a:r>
              <a:rPr lang="en-US" altLang="en-US" smtClean="0"/>
              <a:t>Use a picture to help students understand word </a:t>
            </a:r>
          </a:p>
          <a:p>
            <a:pPr lvl="2" eaLnBrk="1" hangingPunct="1"/>
            <a:r>
              <a:rPr lang="en-US" altLang="en-US" smtClean="0"/>
              <a:t>Do this only if it really fits!</a:t>
            </a:r>
          </a:p>
          <a:p>
            <a:pPr lvl="2" eaLnBrk="1" hangingPunct="1"/>
            <a:r>
              <a:rPr lang="en-US" altLang="en-US" smtClean="0"/>
              <a:t>A flag is not a good picture for </a:t>
            </a:r>
            <a:r>
              <a:rPr lang="en-US" altLang="en-US" i="1" smtClean="0"/>
              <a:t>patriotism</a:t>
            </a:r>
            <a:r>
              <a:rPr lang="en-US" altLang="en-US" smtClean="0"/>
              <a:t> </a:t>
            </a:r>
          </a:p>
          <a:p>
            <a:pPr eaLnBrk="1" hangingPunct="1"/>
            <a:r>
              <a:rPr lang="en-US" altLang="en-US" smtClean="0"/>
              <a:t>Elaborate on definition</a:t>
            </a:r>
          </a:p>
          <a:p>
            <a:pPr lvl="1" eaLnBrk="1" hangingPunct="1"/>
            <a:r>
              <a:rPr lang="en-US" altLang="en-US" smtClean="0"/>
              <a:t>Examples</a:t>
            </a:r>
          </a:p>
          <a:p>
            <a:pPr lvl="1" eaLnBrk="1" hangingPunct="1"/>
            <a:r>
              <a:rPr lang="en-US" altLang="en-US" smtClean="0"/>
              <a:t>Non-examples</a:t>
            </a:r>
          </a:p>
          <a:p>
            <a:pPr lvl="1" eaLnBrk="1" hangingPunct="1"/>
            <a:r>
              <a:rPr lang="en-US" altLang="en-US" smtClean="0"/>
              <a:t>Sentence</a:t>
            </a:r>
          </a:p>
          <a:p>
            <a:pPr lvl="1" eaLnBrk="1" hangingPunct="1"/>
            <a:r>
              <a:rPr lang="en-US" altLang="en-US" smtClean="0"/>
              <a:t>Group practice</a:t>
            </a:r>
          </a:p>
          <a:p>
            <a:pPr eaLnBrk="1" hangingPunct="1"/>
            <a:r>
              <a:rPr lang="en-US" altLang="en-US" smtClean="0"/>
              <a:t>Review word in text and afterwards </a:t>
            </a:r>
          </a:p>
        </p:txBody>
      </p:sp>
    </p:spTree>
    <p:extLst>
      <p:ext uri="{BB962C8B-B14F-4D97-AF65-F5344CB8AC3E}">
        <p14:creationId xmlns:p14="http://schemas.microsoft.com/office/powerpoint/2010/main" val="606748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Before, During, After?</a:t>
            </a:r>
            <a:endParaRPr lang="en-US" dirty="0"/>
          </a:p>
        </p:txBody>
      </p:sp>
      <p:sp>
        <p:nvSpPr>
          <p:cNvPr id="3" name="Content Placeholder 2"/>
          <p:cNvSpPr>
            <a:spLocks noGrp="1"/>
          </p:cNvSpPr>
          <p:nvPr>
            <p:ph idx="1"/>
          </p:nvPr>
        </p:nvSpPr>
        <p:spPr>
          <a:xfrm>
            <a:off x="628651" y="1825625"/>
            <a:ext cx="4762126" cy="4351338"/>
          </a:xfrm>
        </p:spPr>
        <p:txBody>
          <a:bodyPr/>
          <a:lstStyle/>
          <a:p>
            <a:r>
              <a:rPr lang="en-US" dirty="0" smtClean="0"/>
              <a:t>Great discussion!</a:t>
            </a:r>
          </a:p>
          <a:p>
            <a:r>
              <a:rPr lang="en-US" dirty="0" smtClean="0"/>
              <a:t>Before, during, </a:t>
            </a:r>
            <a:r>
              <a:rPr lang="en-US" i="1" dirty="0" smtClean="0"/>
              <a:t>and </a:t>
            </a:r>
            <a:r>
              <a:rPr lang="en-US" dirty="0" smtClean="0"/>
              <a:t>after</a:t>
            </a:r>
          </a:p>
          <a:p>
            <a:r>
              <a:rPr lang="en-US" dirty="0" smtClean="0"/>
              <a:t>With before, comment in your examples about the use of the word </a:t>
            </a:r>
            <a:r>
              <a:rPr lang="en-US" i="1" dirty="0" smtClean="0"/>
              <a:t>in the text you’re reading</a:t>
            </a:r>
            <a:endParaRPr lang="en-US" dirty="0"/>
          </a:p>
        </p:txBody>
      </p:sp>
      <p:sp>
        <p:nvSpPr>
          <p:cNvPr id="4" name="Rectangle 3"/>
          <p:cNvSpPr/>
          <p:nvPr/>
        </p:nvSpPr>
        <p:spPr>
          <a:xfrm>
            <a:off x="5444571" y="1825625"/>
            <a:ext cx="3702423" cy="3970318"/>
          </a:xfrm>
          <a:prstGeom prst="rect">
            <a:avLst/>
          </a:prstGeom>
        </p:spPr>
        <p:txBody>
          <a:bodyPr wrap="square">
            <a:spAutoFit/>
          </a:bodyPr>
          <a:lstStyle/>
          <a:p>
            <a:r>
              <a:rPr lang="en-US" i="1" dirty="0" smtClean="0">
                <a:latin typeface="Palatino Linotype" panose="02040502050505030304" pitchFamily="18" charset="0"/>
                <a:ea typeface="Calibri" panose="020F0502020204030204" pitchFamily="34" charset="0"/>
                <a:cs typeface="Times New Roman" panose="02020603050405020304" pitchFamily="18" charset="0"/>
              </a:rPr>
              <a:t>Note from Ngaio: </a:t>
            </a:r>
          </a:p>
          <a:p>
            <a:r>
              <a:rPr lang="en-US" dirty="0" smtClean="0">
                <a:latin typeface="Palatino Linotype" panose="02040502050505030304" pitchFamily="18" charset="0"/>
                <a:ea typeface="Calibri" panose="020F0502020204030204" pitchFamily="34" charset="0"/>
                <a:cs typeface="Times New Roman" panose="02020603050405020304" pitchFamily="18" charset="0"/>
              </a:rPr>
              <a:t>There </a:t>
            </a:r>
            <a:r>
              <a:rPr lang="en-US" dirty="0">
                <a:latin typeface="Palatino Linotype" panose="02040502050505030304" pitchFamily="18" charset="0"/>
                <a:ea typeface="Calibri" panose="020F0502020204030204" pitchFamily="34" charset="0"/>
                <a:cs typeface="Times New Roman" panose="02020603050405020304" pitchFamily="18" charset="0"/>
              </a:rPr>
              <a:t>was an interesting discussion among the teachers about whether it makes sense to look at the text, in an effort to provide context, </a:t>
            </a:r>
            <a:r>
              <a:rPr lang="en-US" u="sng" dirty="0">
                <a:latin typeface="Palatino Linotype" panose="02040502050505030304" pitchFamily="18" charset="0"/>
                <a:ea typeface="Calibri" panose="020F0502020204030204" pitchFamily="34" charset="0"/>
                <a:cs typeface="Times New Roman" panose="02020603050405020304" pitchFamily="18" charset="0"/>
              </a:rPr>
              <a:t>before</a:t>
            </a:r>
            <a:r>
              <a:rPr lang="en-US" dirty="0">
                <a:latin typeface="Palatino Linotype" panose="02040502050505030304" pitchFamily="18" charset="0"/>
                <a:ea typeface="Calibri" panose="020F0502020204030204" pitchFamily="34" charset="0"/>
                <a:cs typeface="Times New Roman" panose="02020603050405020304" pitchFamily="18" charset="0"/>
              </a:rPr>
              <a:t> addressing vocabulary.  They were divided and have different approaches to this.  Some teach the vocab in isolation before.  Others go through the text, identify unfamiliar words, go over them, then revisit the text.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Palatino Linotype" panose="0204050205050503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8008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solidFill>
                  <a:srgbClr val="FF6600"/>
                </a:solidFill>
              </a:rPr>
              <a:t>Describe</a:t>
            </a:r>
            <a:r>
              <a:rPr lang="en-US" dirty="0" smtClean="0"/>
              <a:t> the purpose for reading</a:t>
            </a:r>
            <a:endParaRPr lang="en-US" dirty="0"/>
          </a:p>
        </p:txBody>
      </p:sp>
      <p:sp>
        <p:nvSpPr>
          <p:cNvPr id="6" name="Content Placeholder 5"/>
          <p:cNvSpPr>
            <a:spLocks noGrp="1"/>
          </p:cNvSpPr>
          <p:nvPr>
            <p:ph idx="1"/>
          </p:nvPr>
        </p:nvSpPr>
        <p:spPr/>
        <p:txBody>
          <a:bodyPr/>
          <a:lstStyle/>
          <a:p>
            <a:r>
              <a:rPr lang="en-US" dirty="0" smtClean="0"/>
              <a:t>Remind the students why this might be interesting </a:t>
            </a:r>
          </a:p>
          <a:p>
            <a:r>
              <a:rPr lang="en-US" dirty="0" smtClean="0"/>
              <a:t>Link to their experiences, back to your activation of prior knowledge</a:t>
            </a:r>
          </a:p>
          <a:p>
            <a:r>
              <a:rPr lang="en-US" dirty="0" smtClean="0"/>
              <a:t>Give hints about what students should focus on</a:t>
            </a:r>
          </a:p>
          <a:p>
            <a:r>
              <a:rPr lang="en-US" dirty="0" smtClean="0"/>
              <a:t>Make clear how they will use the information later</a:t>
            </a:r>
            <a:endParaRPr lang="en-US" dirty="0"/>
          </a:p>
        </p:txBody>
      </p:sp>
      <p:sp>
        <p:nvSpPr>
          <p:cNvPr id="4" name="Rounded Rectangular Callout 3"/>
          <p:cNvSpPr/>
          <p:nvPr/>
        </p:nvSpPr>
        <p:spPr>
          <a:xfrm>
            <a:off x="1676400" y="4343400"/>
            <a:ext cx="5943600" cy="1905000"/>
          </a:xfrm>
          <a:prstGeom prst="wedgeRoundRectCallout">
            <a:avLst>
              <a:gd name="adj1" fmla="val -84862"/>
              <a:gd name="adj2" fmla="val 97760"/>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Many of you said Trajan was a great Roman emperor. As we read about Hadrian today, </a:t>
            </a:r>
            <a:r>
              <a:rPr lang="en-US" sz="2000" dirty="0" smtClean="0">
                <a:solidFill>
                  <a:srgbClr val="FF6600"/>
                </a:solidFill>
              </a:rPr>
              <a:t>pay attention to </a:t>
            </a:r>
            <a:r>
              <a:rPr lang="en-US" sz="2000" b="1" i="1" dirty="0" smtClean="0">
                <a:solidFill>
                  <a:srgbClr val="FF6600"/>
                </a:solidFill>
              </a:rPr>
              <a:t>his</a:t>
            </a:r>
            <a:r>
              <a:rPr lang="en-US" sz="2000" dirty="0" smtClean="0">
                <a:solidFill>
                  <a:srgbClr val="FF6600"/>
                </a:solidFill>
              </a:rPr>
              <a:t> different accomplishments</a:t>
            </a:r>
            <a:r>
              <a:rPr lang="en-US" sz="2000" dirty="0" smtClean="0"/>
              <a:t>. When we’re finished reading, we’ll discuss whether Trajan or Hadrian was a better emperor.</a:t>
            </a:r>
            <a:endParaRPr lang="en-US" sz="2000" dirty="0"/>
          </a:p>
        </p:txBody>
      </p:sp>
    </p:spTree>
    <p:extLst>
      <p:ext uri="{BB962C8B-B14F-4D97-AF65-F5344CB8AC3E}">
        <p14:creationId xmlns:p14="http://schemas.microsoft.com/office/powerpoint/2010/main" val="141078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How did it go?</a:t>
            </a:r>
            <a:endParaRPr lang="en-US" dirty="0"/>
          </a:p>
        </p:txBody>
      </p:sp>
      <p:sp>
        <p:nvSpPr>
          <p:cNvPr id="3" name="Content Placeholder 2"/>
          <p:cNvSpPr>
            <a:spLocks noGrp="1"/>
          </p:cNvSpPr>
          <p:nvPr>
            <p:ph idx="1"/>
          </p:nvPr>
        </p:nvSpPr>
        <p:spPr>
          <a:xfrm>
            <a:off x="628650" y="1825625"/>
            <a:ext cx="5096809" cy="4351338"/>
          </a:xfrm>
        </p:spPr>
        <p:txBody>
          <a:bodyPr>
            <a:normAutofit fontScale="92500" lnSpcReduction="10000"/>
          </a:bodyPr>
          <a:lstStyle/>
          <a:p>
            <a:r>
              <a:rPr lang="en-US" dirty="0" smtClean="0"/>
              <a:t>First, good work!</a:t>
            </a:r>
          </a:p>
          <a:p>
            <a:r>
              <a:rPr lang="en-US" dirty="0" smtClean="0"/>
              <a:t>Second, yes</a:t>
            </a:r>
          </a:p>
          <a:p>
            <a:r>
              <a:rPr lang="en-US" dirty="0" smtClean="0"/>
              <a:t>How can we shorten things up?</a:t>
            </a:r>
          </a:p>
          <a:p>
            <a:pPr lvl="1"/>
            <a:r>
              <a:rPr lang="en-US" dirty="0" smtClean="0"/>
              <a:t>Don’t spend too much time on activating prior knowledge</a:t>
            </a:r>
          </a:p>
          <a:p>
            <a:pPr lvl="1"/>
            <a:r>
              <a:rPr lang="en-US" dirty="0" smtClean="0"/>
              <a:t>Focus more on building background and especially vocabulary</a:t>
            </a:r>
          </a:p>
          <a:p>
            <a:pPr lvl="1"/>
            <a:r>
              <a:rPr lang="en-US" dirty="0" smtClean="0"/>
              <a:t>When you plan, just write your first ideas and keep going without working too long on any one part</a:t>
            </a:r>
          </a:p>
          <a:p>
            <a:pPr lvl="1"/>
            <a:r>
              <a:rPr lang="en-US" dirty="0" smtClean="0"/>
              <a:t>Go back and refine if you have the time</a:t>
            </a:r>
          </a:p>
          <a:p>
            <a:pPr lvl="1"/>
            <a:endParaRPr lang="en-US" dirty="0"/>
          </a:p>
        </p:txBody>
      </p:sp>
      <p:sp>
        <p:nvSpPr>
          <p:cNvPr id="4" name="Rectangle 3"/>
          <p:cNvSpPr/>
          <p:nvPr/>
        </p:nvSpPr>
        <p:spPr>
          <a:xfrm>
            <a:off x="5659717" y="1470212"/>
            <a:ext cx="3603812" cy="2862322"/>
          </a:xfrm>
          <a:prstGeom prst="rect">
            <a:avLst/>
          </a:prstGeom>
        </p:spPr>
        <p:txBody>
          <a:bodyPr wrap="square">
            <a:spAutoFit/>
          </a:bodyPr>
          <a:lstStyle/>
          <a:p>
            <a:r>
              <a:rPr lang="en-US" i="1" dirty="0" smtClean="0">
                <a:latin typeface="Palatino Linotype" panose="02040502050505030304" pitchFamily="18" charset="0"/>
                <a:ea typeface="Calibri" panose="020F0502020204030204" pitchFamily="34" charset="0"/>
                <a:cs typeface="Times New Roman" panose="02020603050405020304" pitchFamily="18" charset="0"/>
              </a:rPr>
              <a:t>Note from Ngaio: </a:t>
            </a:r>
          </a:p>
          <a:p>
            <a:r>
              <a:rPr lang="en-US" dirty="0" smtClean="0">
                <a:latin typeface="Palatino Linotype" panose="02040502050505030304" pitchFamily="18" charset="0"/>
                <a:ea typeface="Calibri" panose="020F0502020204030204" pitchFamily="34" charset="0"/>
                <a:cs typeface="Times New Roman" panose="02020603050405020304" pitchFamily="18" charset="0"/>
              </a:rPr>
              <a:t>Some </a:t>
            </a:r>
            <a:r>
              <a:rPr lang="en-US" dirty="0">
                <a:latin typeface="Palatino Linotype" panose="02040502050505030304" pitchFamily="18" charset="0"/>
                <a:ea typeface="Calibri" panose="020F0502020204030204" pitchFamily="34" charset="0"/>
                <a:cs typeface="Times New Roman" panose="02020603050405020304" pitchFamily="18" charset="0"/>
              </a:rPr>
              <a:t>of the teachers have already tried implementing the pre-reading activities and commented that the prep is exceedingly time consuming, which you mentioned during the sessions – (time spent crafting sentences and questions for activating prior knowledge</a:t>
            </a:r>
            <a:r>
              <a:rPr lang="en-US" dirty="0" smtClean="0">
                <a:latin typeface="Palatino Linotype" panose="02040502050505030304" pitchFamily="18" charset="0"/>
                <a:ea typeface="Calibri" panose="020F0502020204030204" pitchFamily="34" charset="0"/>
                <a:cs typeface="Times New Roman" panose="02020603050405020304" pitchFamily="18" charset="0"/>
              </a:rPr>
              <a:t>).</a:t>
            </a:r>
            <a:r>
              <a:rPr lang="en-US" dirty="0">
                <a:latin typeface="Palatino Linotype" panose="0204050205050503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55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457200" y="1106488"/>
            <a:ext cx="8229600" cy="1143000"/>
          </a:xfrm>
        </p:spPr>
        <p:txBody>
          <a:bodyPr/>
          <a:lstStyle/>
          <a:p>
            <a:r>
              <a:rPr lang="en-US" altLang="en-US" dirty="0" smtClean="0"/>
              <a:t>High-Value Strategies</a:t>
            </a:r>
          </a:p>
        </p:txBody>
      </p:sp>
      <p:sp>
        <p:nvSpPr>
          <p:cNvPr id="104451" name="Content Placeholder 2"/>
          <p:cNvSpPr>
            <a:spLocks noGrp="1"/>
          </p:cNvSpPr>
          <p:nvPr>
            <p:ph idx="1"/>
          </p:nvPr>
        </p:nvSpPr>
        <p:spPr>
          <a:xfrm>
            <a:off x="457200" y="2433638"/>
            <a:ext cx="8374284" cy="3890962"/>
          </a:xfrm>
        </p:spPr>
        <p:txBody>
          <a:bodyPr/>
          <a:lstStyle/>
          <a:p>
            <a:pPr marL="0" indent="0">
              <a:buNone/>
            </a:pPr>
            <a:endParaRPr lang="en-US" altLang="en-US" dirty="0" smtClean="0"/>
          </a:p>
        </p:txBody>
      </p:sp>
      <p:sp>
        <p:nvSpPr>
          <p:cNvPr id="1044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79DA1F-C105-4B8F-8D5B-E29FF07CFC9A}" type="slidenum">
              <a:rPr lang="en-US" altLang="en-US" smtClean="0">
                <a:solidFill>
                  <a:srgbClr val="045C75"/>
                </a:solidFill>
                <a:latin typeface="Constantia" panose="02030602050306030303" pitchFamily="18" charset="0"/>
              </a:rPr>
              <a:pPr/>
              <a:t>16</a:t>
            </a:fld>
            <a:endParaRPr lang="en-US" altLang="en-US" smtClean="0">
              <a:solidFill>
                <a:srgbClr val="045C75"/>
              </a:solidFill>
              <a:latin typeface="Constantia" panose="02030602050306030303" pitchFamily="18" charset="0"/>
            </a:endParaRPr>
          </a:p>
        </p:txBody>
      </p:sp>
    </p:spTree>
    <p:extLst>
      <p:ext uri="{BB962C8B-B14F-4D97-AF65-F5344CB8AC3E}">
        <p14:creationId xmlns:p14="http://schemas.microsoft.com/office/powerpoint/2010/main" val="143665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value of strategies?</a:t>
            </a:r>
            <a:endParaRPr lang="en-US" dirty="0"/>
          </a:p>
        </p:txBody>
      </p:sp>
      <p:sp>
        <p:nvSpPr>
          <p:cNvPr id="5" name="Content Placeholder 4"/>
          <p:cNvSpPr>
            <a:spLocks noGrp="1"/>
          </p:cNvSpPr>
          <p:nvPr>
            <p:ph idx="1"/>
          </p:nvPr>
        </p:nvSpPr>
        <p:spPr>
          <a:xfrm>
            <a:off x="828436" y="2093747"/>
            <a:ext cx="6711654" cy="4195481"/>
          </a:xfrm>
        </p:spPr>
        <p:txBody>
          <a:bodyPr/>
          <a:lstStyle/>
          <a:p>
            <a:r>
              <a:rPr lang="en-US" dirty="0" smtClean="0"/>
              <a:t>Why </a:t>
            </a:r>
            <a:r>
              <a:rPr lang="en-US" dirty="0" smtClean="0"/>
              <a:t>teach strategies?</a:t>
            </a:r>
          </a:p>
          <a:p>
            <a:r>
              <a:rPr lang="en-US" dirty="0" smtClean="0"/>
              <a:t>As an alternative, we could just build representations of specific texts… why not do that?</a:t>
            </a:r>
            <a:endParaRPr lang="en-US" dirty="0"/>
          </a:p>
        </p:txBody>
      </p:sp>
    </p:spTree>
    <p:extLst>
      <p:ext uri="{BB962C8B-B14F-4D97-AF65-F5344CB8AC3E}">
        <p14:creationId xmlns:p14="http://schemas.microsoft.com/office/powerpoint/2010/main" val="1558300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does “improving reading comprehension” mean</a:t>
            </a:r>
            <a:r>
              <a:rPr lang="en-US" sz="3600" dirty="0"/>
              <a:t>?</a:t>
            </a:r>
          </a:p>
        </p:txBody>
      </p:sp>
      <p:sp>
        <p:nvSpPr>
          <p:cNvPr id="3" name="Content Placeholder 2"/>
          <p:cNvSpPr>
            <a:spLocks noGrp="1"/>
          </p:cNvSpPr>
          <p:nvPr>
            <p:ph idx="1"/>
          </p:nvPr>
        </p:nvSpPr>
        <p:spPr/>
        <p:txBody>
          <a:bodyPr>
            <a:normAutofit/>
          </a:bodyPr>
          <a:lstStyle/>
          <a:p>
            <a:pPr marL="342900" lvl="1" indent="-342900"/>
            <a:r>
              <a:rPr lang="en-US" sz="2400" dirty="0" smtClean="0"/>
              <a:t>Building mental representations of texts</a:t>
            </a:r>
          </a:p>
          <a:p>
            <a:pPr marL="0" indent="0">
              <a:buNone/>
            </a:pPr>
            <a:endParaRPr lang="en-US" sz="2400" dirty="0" smtClean="0"/>
          </a:p>
        </p:txBody>
      </p:sp>
      <p:pic>
        <p:nvPicPr>
          <p:cNvPr id="5" name="Picture 4"/>
          <p:cNvPicPr>
            <a:picLocks noChangeAspect="1"/>
          </p:cNvPicPr>
          <p:nvPr/>
        </p:nvPicPr>
        <p:blipFill>
          <a:blip r:embed="rId2"/>
          <a:stretch>
            <a:fillRect/>
          </a:stretch>
        </p:blipFill>
        <p:spPr>
          <a:xfrm>
            <a:off x="1554183" y="2633287"/>
            <a:ext cx="6372225" cy="2876550"/>
          </a:xfrm>
          <a:prstGeom prst="rect">
            <a:avLst/>
          </a:prstGeom>
        </p:spPr>
      </p:pic>
      <p:sp>
        <p:nvSpPr>
          <p:cNvPr id="6" name="TextBox 5"/>
          <p:cNvSpPr txBox="1"/>
          <p:nvPr/>
        </p:nvSpPr>
        <p:spPr>
          <a:xfrm>
            <a:off x="7539354" y="6448083"/>
            <a:ext cx="1713931" cy="369332"/>
          </a:xfrm>
          <a:prstGeom prst="rect">
            <a:avLst/>
          </a:prstGeom>
          <a:noFill/>
        </p:spPr>
        <p:txBody>
          <a:bodyPr wrap="none" rtlCol="0">
            <a:spAutoFit/>
          </a:bodyPr>
          <a:lstStyle/>
          <a:p>
            <a:r>
              <a:rPr lang="en-US" dirty="0" err="1" smtClean="0"/>
              <a:t>Kintsch</a:t>
            </a:r>
            <a:r>
              <a:rPr lang="en-US" dirty="0"/>
              <a:t> </a:t>
            </a:r>
            <a:r>
              <a:rPr lang="en-US" dirty="0" smtClean="0"/>
              <a:t>(1988)</a:t>
            </a:r>
            <a:endParaRPr lang="en-US" dirty="0"/>
          </a:p>
        </p:txBody>
      </p:sp>
      <p:sp>
        <p:nvSpPr>
          <p:cNvPr id="7" name="TextBox 6"/>
          <p:cNvSpPr txBox="1"/>
          <p:nvPr/>
        </p:nvSpPr>
        <p:spPr>
          <a:xfrm>
            <a:off x="1133856" y="3401568"/>
            <a:ext cx="3869970" cy="369332"/>
          </a:xfrm>
          <a:prstGeom prst="rect">
            <a:avLst/>
          </a:prstGeom>
          <a:solidFill>
            <a:schemeClr val="accent2"/>
          </a:solidFill>
        </p:spPr>
        <p:txBody>
          <a:bodyPr wrap="none" rtlCol="0">
            <a:spAutoFit/>
          </a:bodyPr>
          <a:lstStyle/>
          <a:p>
            <a:r>
              <a:rPr lang="en-US" dirty="0" smtClean="0"/>
              <a:t>Simple connections among parts</a:t>
            </a:r>
            <a:endParaRPr lang="en-US" dirty="0"/>
          </a:p>
        </p:txBody>
      </p:sp>
      <p:pic>
        <p:nvPicPr>
          <p:cNvPr id="4" name="Picture 3"/>
          <p:cNvPicPr>
            <a:picLocks noChangeAspect="1"/>
          </p:cNvPicPr>
          <p:nvPr/>
        </p:nvPicPr>
        <p:blipFill>
          <a:blip r:embed="rId3"/>
          <a:stretch>
            <a:fillRect/>
          </a:stretch>
        </p:blipFill>
        <p:spPr>
          <a:xfrm>
            <a:off x="2659506" y="2868318"/>
            <a:ext cx="6324600" cy="3324225"/>
          </a:xfrm>
          <a:prstGeom prst="rect">
            <a:avLst/>
          </a:prstGeom>
        </p:spPr>
      </p:pic>
      <p:sp>
        <p:nvSpPr>
          <p:cNvPr id="8" name="TextBox 7"/>
          <p:cNvSpPr txBox="1"/>
          <p:nvPr/>
        </p:nvSpPr>
        <p:spPr>
          <a:xfrm>
            <a:off x="5199888" y="3401568"/>
            <a:ext cx="3313728" cy="369332"/>
          </a:xfrm>
          <a:prstGeom prst="rect">
            <a:avLst/>
          </a:prstGeom>
          <a:solidFill>
            <a:schemeClr val="accent2"/>
          </a:solidFill>
        </p:spPr>
        <p:txBody>
          <a:bodyPr wrap="none" rtlCol="0">
            <a:spAutoFit/>
          </a:bodyPr>
          <a:lstStyle/>
          <a:p>
            <a:r>
              <a:rPr lang="en-US" dirty="0" smtClean="0"/>
              <a:t>Complex and inferred ideas</a:t>
            </a:r>
            <a:endParaRPr lang="en-US" dirty="0"/>
          </a:p>
        </p:txBody>
      </p:sp>
    </p:spTree>
    <p:extLst>
      <p:ext uri="{BB962C8B-B14F-4D97-AF65-F5344CB8AC3E}">
        <p14:creationId xmlns:p14="http://schemas.microsoft.com/office/powerpoint/2010/main" val="269210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457200" y="1106488"/>
            <a:ext cx="8229600" cy="1143000"/>
          </a:xfrm>
        </p:spPr>
        <p:txBody>
          <a:bodyPr/>
          <a:lstStyle/>
          <a:p>
            <a:r>
              <a:rPr lang="en-US" altLang="en-US" dirty="0" smtClean="0"/>
              <a:t>High-Value Strategies</a:t>
            </a:r>
          </a:p>
        </p:txBody>
      </p:sp>
      <p:sp>
        <p:nvSpPr>
          <p:cNvPr id="104451" name="Content Placeholder 2"/>
          <p:cNvSpPr>
            <a:spLocks noGrp="1"/>
          </p:cNvSpPr>
          <p:nvPr>
            <p:ph idx="1"/>
          </p:nvPr>
        </p:nvSpPr>
        <p:spPr>
          <a:xfrm>
            <a:off x="457200" y="2433638"/>
            <a:ext cx="8374284" cy="3890962"/>
          </a:xfrm>
        </p:spPr>
        <p:txBody>
          <a:bodyPr/>
          <a:lstStyle/>
          <a:p>
            <a:r>
              <a:rPr lang="en-US" altLang="en-US" dirty="0" smtClean="0"/>
              <a:t>Monitoring and Clarifying</a:t>
            </a:r>
          </a:p>
          <a:p>
            <a:r>
              <a:rPr lang="en-US" altLang="en-US" dirty="0" smtClean="0"/>
              <a:t>Summarizing</a:t>
            </a:r>
            <a:endParaRPr lang="en-US" altLang="en-US" i="1" dirty="0" smtClean="0"/>
          </a:p>
          <a:p>
            <a:r>
              <a:rPr lang="en-US" altLang="en-US" dirty="0" smtClean="0"/>
              <a:t>Asking </a:t>
            </a:r>
            <a:r>
              <a:rPr lang="en-US" altLang="en-US" dirty="0" smtClean="0"/>
              <a:t>and answering questions</a:t>
            </a:r>
          </a:p>
          <a:p>
            <a:endParaRPr lang="en-US" altLang="en-US" dirty="0" smtClean="0"/>
          </a:p>
          <a:p>
            <a:endParaRPr lang="en-US" altLang="en-US" dirty="0"/>
          </a:p>
          <a:p>
            <a:pPr marL="0" indent="0">
              <a:buNone/>
            </a:pPr>
            <a:r>
              <a:rPr lang="en-US" altLang="en-US" dirty="0" smtClean="0"/>
              <a:t>Also for non-fiction (not covered today): </a:t>
            </a:r>
          </a:p>
          <a:p>
            <a:r>
              <a:rPr lang="en-US" altLang="en-US" dirty="0" smtClean="0"/>
              <a:t>Identifying text structure</a:t>
            </a:r>
          </a:p>
        </p:txBody>
      </p:sp>
      <p:sp>
        <p:nvSpPr>
          <p:cNvPr id="1044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79DA1F-C105-4B8F-8D5B-E29FF07CFC9A}" type="slidenum">
              <a:rPr lang="en-US" altLang="en-US" smtClean="0">
                <a:solidFill>
                  <a:srgbClr val="045C75"/>
                </a:solidFill>
                <a:latin typeface="Constantia" panose="02030602050306030303" pitchFamily="18" charset="0"/>
              </a:rPr>
              <a:pPr/>
              <a:t>19</a:t>
            </a:fld>
            <a:endParaRPr lang="en-US" altLang="en-US" smtClean="0">
              <a:solidFill>
                <a:srgbClr val="045C75"/>
              </a:solidFill>
              <a:latin typeface="Constantia" panose="02030602050306030303" pitchFamily="18" charset="0"/>
            </a:endParaRPr>
          </a:p>
        </p:txBody>
      </p:sp>
    </p:spTree>
    <p:extLst>
      <p:ext uri="{BB962C8B-B14F-4D97-AF65-F5344CB8AC3E}">
        <p14:creationId xmlns:p14="http://schemas.microsoft.com/office/powerpoint/2010/main" val="1450724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Day 1: </a:t>
            </a:r>
            <a:endParaRPr lang="en-US" dirty="0" smtClean="0"/>
          </a:p>
          <a:p>
            <a:pPr lvl="1"/>
            <a:r>
              <a:rPr lang="en-US" dirty="0" smtClean="0"/>
              <a:t>Literacy</a:t>
            </a:r>
            <a:r>
              <a:rPr lang="en-US" dirty="0" smtClean="0"/>
              <a:t>: Where we’re </a:t>
            </a:r>
            <a:r>
              <a:rPr lang="en-US" dirty="0" smtClean="0"/>
              <a:t>going</a:t>
            </a:r>
          </a:p>
          <a:p>
            <a:pPr lvl="1"/>
            <a:r>
              <a:rPr lang="en-US" dirty="0" smtClean="0"/>
              <a:t>Planning </a:t>
            </a:r>
            <a:r>
              <a:rPr lang="en-US" dirty="0" smtClean="0"/>
              <a:t>instruction using ABCD</a:t>
            </a:r>
          </a:p>
          <a:p>
            <a:r>
              <a:rPr lang="en-US" b="1" dirty="0" smtClean="0"/>
              <a:t>Day 2: </a:t>
            </a:r>
            <a:endParaRPr lang="en-US" b="1" dirty="0" smtClean="0"/>
          </a:p>
          <a:p>
            <a:pPr lvl="1"/>
            <a:r>
              <a:rPr lang="en-US" b="1" dirty="0" smtClean="0"/>
              <a:t>Review and practice with Day 1 content</a:t>
            </a:r>
          </a:p>
          <a:p>
            <a:pPr lvl="1"/>
            <a:r>
              <a:rPr lang="en-US" b="1" dirty="0" smtClean="0"/>
              <a:t>Reading </a:t>
            </a:r>
            <a:r>
              <a:rPr lang="en-US" b="1" dirty="0" smtClean="0"/>
              <a:t>strategies</a:t>
            </a:r>
          </a:p>
          <a:p>
            <a:r>
              <a:rPr lang="en-US" dirty="0" smtClean="0"/>
              <a:t>Day 3: </a:t>
            </a:r>
            <a:endParaRPr lang="en-US" dirty="0" smtClean="0"/>
          </a:p>
          <a:p>
            <a:pPr lvl="1"/>
            <a:r>
              <a:rPr lang="en-US" dirty="0" smtClean="0"/>
              <a:t>Higher-order </a:t>
            </a:r>
            <a:r>
              <a:rPr lang="en-US" dirty="0" smtClean="0"/>
              <a:t>thinking </a:t>
            </a:r>
            <a:endParaRPr lang="en-US" dirty="0" smtClean="0"/>
          </a:p>
          <a:p>
            <a:pPr lvl="1"/>
            <a:r>
              <a:rPr lang="en-US" dirty="0" smtClean="0"/>
              <a:t>Facilitating </a:t>
            </a:r>
            <a:r>
              <a:rPr lang="en-US" dirty="0" smtClean="0"/>
              <a:t>discussion</a:t>
            </a:r>
            <a:endParaRPr lang="en-US" dirty="0"/>
          </a:p>
        </p:txBody>
      </p:sp>
    </p:spTree>
    <p:extLst>
      <p:ext uri="{BB962C8B-B14F-4D97-AF65-F5344CB8AC3E}">
        <p14:creationId xmlns:p14="http://schemas.microsoft.com/office/powerpoint/2010/main" val="3387460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Clarifying</a:t>
            </a:r>
            <a:endParaRPr lang="en-US" dirty="0"/>
          </a:p>
        </p:txBody>
      </p:sp>
      <p:sp>
        <p:nvSpPr>
          <p:cNvPr id="3" name="Content Placeholder 2"/>
          <p:cNvSpPr>
            <a:spLocks noGrp="1"/>
          </p:cNvSpPr>
          <p:nvPr>
            <p:ph idx="1"/>
          </p:nvPr>
        </p:nvSpPr>
        <p:spPr/>
        <p:txBody>
          <a:bodyPr/>
          <a:lstStyle/>
          <a:p>
            <a:r>
              <a:rPr lang="en-US" dirty="0" err="1" smtClean="0"/>
              <a:t>ReTaPE</a:t>
            </a:r>
            <a:endParaRPr lang="en-US" dirty="0" smtClean="0"/>
          </a:p>
          <a:p>
            <a:pPr lvl="1"/>
            <a:r>
              <a:rPr lang="en-US" dirty="0" smtClean="0"/>
              <a:t>Reread the sentence (aloud)</a:t>
            </a:r>
          </a:p>
          <a:p>
            <a:pPr lvl="1"/>
            <a:r>
              <a:rPr lang="en-US" dirty="0" smtClean="0"/>
              <a:t>Talk about each part (aloud)</a:t>
            </a:r>
          </a:p>
          <a:p>
            <a:pPr lvl="1"/>
            <a:r>
              <a:rPr lang="en-US" dirty="0" smtClean="0"/>
              <a:t>Put the pieces together</a:t>
            </a:r>
          </a:p>
          <a:p>
            <a:pPr lvl="1"/>
            <a:r>
              <a:rPr lang="en-US" dirty="0" smtClean="0"/>
              <a:t>Explain the sentence again</a:t>
            </a:r>
          </a:p>
          <a:p>
            <a:endParaRPr lang="en-US" dirty="0"/>
          </a:p>
        </p:txBody>
      </p:sp>
    </p:spTree>
    <p:extLst>
      <p:ext uri="{BB962C8B-B14F-4D97-AF65-F5344CB8AC3E}">
        <p14:creationId xmlns:p14="http://schemas.microsoft.com/office/powerpoint/2010/main" val="2639271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ReTAPE</a:t>
            </a:r>
            <a:r>
              <a:rPr lang="en-US" dirty="0" smtClean="0"/>
              <a:t> for </a:t>
            </a:r>
            <a:r>
              <a:rPr lang="en-US" i="1" dirty="0" smtClean="0"/>
              <a:t>The Wine Shop</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Paragraph 2:</a:t>
            </a:r>
          </a:p>
          <a:p>
            <a:pPr lvl="1"/>
            <a:r>
              <a:rPr lang="en-US" sz="2000" dirty="0"/>
              <a:t>The rough, irregular stones of the street, pointing every way, and designed, one might have thought, expressly to lame all living creatures that approached them, had dammed it into little pools; these were surrounded, each by its own jostling group or crowd, according to its size</a:t>
            </a:r>
            <a:r>
              <a:rPr lang="en-US" sz="2000" i="1" dirty="0"/>
              <a:t>. </a:t>
            </a:r>
            <a:endParaRPr lang="en-US" sz="2000" i="1" dirty="0" smtClean="0"/>
          </a:p>
          <a:p>
            <a:r>
              <a:rPr lang="en-US" sz="2400" dirty="0" smtClean="0"/>
              <a:t>Paragraph 2:</a:t>
            </a:r>
          </a:p>
          <a:p>
            <a:pPr lvl="1"/>
            <a:r>
              <a:rPr lang="en-US" sz="2000" dirty="0"/>
              <a:t>others devoted themselves to the sodden and lee-dyed pieces of the cask, licking, and even champing the moister wine-rotted fragments with eager relish</a:t>
            </a:r>
            <a:r>
              <a:rPr lang="en-US" sz="2000" dirty="0" smtClean="0"/>
              <a:t>.</a:t>
            </a:r>
          </a:p>
          <a:p>
            <a:r>
              <a:rPr lang="en-US" sz="2200" dirty="0" smtClean="0"/>
              <a:t>Paragraph 3:</a:t>
            </a:r>
          </a:p>
          <a:p>
            <a:pPr lvl="1"/>
            <a:r>
              <a:rPr lang="en-US" sz="1900" dirty="0"/>
              <a:t>There was no drainage to carry off the wine, and not only did it all get taken up, but so much mud got taken up along with it, that there might have been a scavenger in the street, if anybody acquainted with it could have believed in such a miraculous presence.</a:t>
            </a:r>
          </a:p>
          <a:p>
            <a:endParaRPr lang="en-US" sz="2200" dirty="0"/>
          </a:p>
        </p:txBody>
      </p:sp>
      <p:sp>
        <p:nvSpPr>
          <p:cNvPr id="4" name="TextBox 3"/>
          <p:cNvSpPr txBox="1"/>
          <p:nvPr/>
        </p:nvSpPr>
        <p:spPr>
          <a:xfrm>
            <a:off x="7318115" y="1690689"/>
            <a:ext cx="1509908" cy="369332"/>
          </a:xfrm>
          <a:prstGeom prst="rect">
            <a:avLst/>
          </a:prstGeom>
          <a:noFill/>
        </p:spPr>
        <p:txBody>
          <a:bodyPr wrap="square" rtlCol="0">
            <a:spAutoFit/>
          </a:bodyPr>
          <a:lstStyle/>
          <a:p>
            <a:r>
              <a:rPr lang="en-US" dirty="0" smtClean="0"/>
              <a:t>Model</a:t>
            </a:r>
            <a:endParaRPr lang="en-US" dirty="0"/>
          </a:p>
        </p:txBody>
      </p:sp>
      <p:sp>
        <p:nvSpPr>
          <p:cNvPr id="5" name="TextBox 4"/>
          <p:cNvSpPr txBox="1"/>
          <p:nvPr/>
        </p:nvSpPr>
        <p:spPr>
          <a:xfrm>
            <a:off x="7380867" y="3385584"/>
            <a:ext cx="1509908" cy="369332"/>
          </a:xfrm>
          <a:prstGeom prst="rect">
            <a:avLst/>
          </a:prstGeom>
          <a:noFill/>
        </p:spPr>
        <p:txBody>
          <a:bodyPr wrap="square" rtlCol="0">
            <a:spAutoFit/>
          </a:bodyPr>
          <a:lstStyle/>
          <a:p>
            <a:r>
              <a:rPr lang="en-US" dirty="0" smtClean="0"/>
              <a:t>Model</a:t>
            </a:r>
            <a:endParaRPr lang="en-US" dirty="0"/>
          </a:p>
        </p:txBody>
      </p:sp>
      <p:sp>
        <p:nvSpPr>
          <p:cNvPr id="6" name="TextBox 5"/>
          <p:cNvSpPr txBox="1"/>
          <p:nvPr/>
        </p:nvSpPr>
        <p:spPr>
          <a:xfrm>
            <a:off x="7425690" y="4506172"/>
            <a:ext cx="1509908" cy="369332"/>
          </a:xfrm>
          <a:prstGeom prst="rect">
            <a:avLst/>
          </a:prstGeom>
          <a:noFill/>
        </p:spPr>
        <p:txBody>
          <a:bodyPr wrap="square" rtlCol="0">
            <a:spAutoFit/>
          </a:bodyPr>
          <a:lstStyle/>
          <a:p>
            <a:r>
              <a:rPr lang="en-US" dirty="0" smtClean="0"/>
              <a:t>Together</a:t>
            </a:r>
            <a:endParaRPr lang="en-US" dirty="0"/>
          </a:p>
        </p:txBody>
      </p:sp>
    </p:spTree>
    <p:extLst>
      <p:ext uri="{BB962C8B-B14F-4D97-AF65-F5344CB8AC3E}">
        <p14:creationId xmlns:p14="http://schemas.microsoft.com/office/powerpoint/2010/main" val="3555475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ReTaPE</a:t>
            </a:r>
            <a:r>
              <a:rPr lang="en-US" dirty="0" smtClean="0"/>
              <a:t> for </a:t>
            </a:r>
            <a:r>
              <a:rPr lang="en-US" i="1" dirty="0" smtClean="0"/>
              <a:t>The Mail</a:t>
            </a:r>
            <a:endParaRPr lang="en-US" i="1"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7933691" y="199317"/>
            <a:ext cx="1509908" cy="369332"/>
          </a:xfrm>
          <a:prstGeom prst="rect">
            <a:avLst/>
          </a:prstGeom>
          <a:noFill/>
        </p:spPr>
        <p:txBody>
          <a:bodyPr wrap="square" rtlCol="0">
            <a:spAutoFit/>
          </a:bodyPr>
          <a:lstStyle/>
          <a:p>
            <a:r>
              <a:rPr lang="en-US" dirty="0" smtClean="0"/>
              <a:t>In pairs</a:t>
            </a:r>
          </a:p>
        </p:txBody>
      </p:sp>
    </p:spTree>
    <p:extLst>
      <p:ext uri="{BB962C8B-B14F-4D97-AF65-F5344CB8AC3E}">
        <p14:creationId xmlns:p14="http://schemas.microsoft.com/office/powerpoint/2010/main" val="3793069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Gist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5019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p:txBody>
          <a:bodyPr/>
          <a:lstStyle/>
          <a:p>
            <a:r>
              <a:rPr lang="en-US" dirty="0" smtClean="0"/>
              <a:t>Sharing your representation of the text:</a:t>
            </a:r>
          </a:p>
          <a:p>
            <a:pPr lvl="1"/>
            <a:r>
              <a:rPr lang="en-US" dirty="0" smtClean="0"/>
              <a:t>Sentence</a:t>
            </a:r>
          </a:p>
          <a:p>
            <a:pPr lvl="1"/>
            <a:r>
              <a:rPr lang="en-US" dirty="0" smtClean="0"/>
              <a:t>Paragraph</a:t>
            </a:r>
          </a:p>
          <a:p>
            <a:pPr lvl="1"/>
            <a:r>
              <a:rPr lang="en-US" dirty="0" smtClean="0"/>
              <a:t>Page</a:t>
            </a:r>
          </a:p>
          <a:p>
            <a:pPr lvl="1"/>
            <a:r>
              <a:rPr lang="en-US" dirty="0" smtClean="0"/>
              <a:t>Chapter</a:t>
            </a:r>
          </a:p>
          <a:p>
            <a:pPr lvl="1"/>
            <a:r>
              <a:rPr lang="en-US" dirty="0" smtClean="0"/>
              <a:t>Book</a:t>
            </a:r>
          </a:p>
          <a:p>
            <a:r>
              <a:rPr lang="en-US" dirty="0" smtClean="0"/>
              <a:t>Approaches:</a:t>
            </a:r>
          </a:p>
          <a:p>
            <a:pPr lvl="1"/>
            <a:r>
              <a:rPr lang="en-US" dirty="0" smtClean="0"/>
              <a:t>Paragraph Shrinking </a:t>
            </a:r>
            <a:r>
              <a:rPr lang="en-US" sz="1400" dirty="0" smtClean="0"/>
              <a:t>(Fuchs, Fuchs, </a:t>
            </a:r>
            <a:r>
              <a:rPr lang="en-US" sz="1400" dirty="0" err="1" smtClean="0"/>
              <a:t>Mathes</a:t>
            </a:r>
            <a:r>
              <a:rPr lang="en-US" sz="1400" dirty="0" smtClean="0"/>
              <a:t>, &amp; Simmons, 1997)</a:t>
            </a:r>
            <a:endParaRPr lang="en-US" dirty="0" smtClean="0"/>
          </a:p>
          <a:p>
            <a:pPr lvl="1"/>
            <a:r>
              <a:rPr lang="en-US" dirty="0" smtClean="0"/>
              <a:t>Getting the Gist </a:t>
            </a:r>
            <a:r>
              <a:rPr lang="en-US" sz="1400" dirty="0" smtClean="0"/>
              <a:t>(</a:t>
            </a:r>
            <a:r>
              <a:rPr lang="en-US" sz="1400" dirty="0" err="1" smtClean="0"/>
              <a:t>Klingner</a:t>
            </a:r>
            <a:r>
              <a:rPr lang="en-US" sz="1400" dirty="0" smtClean="0"/>
              <a:t> &amp; Vaughn, 1998)</a:t>
            </a:r>
          </a:p>
        </p:txBody>
      </p:sp>
      <p:sp>
        <p:nvSpPr>
          <p:cNvPr id="4" name="Left Arrow 3"/>
          <p:cNvSpPr/>
          <p:nvPr/>
        </p:nvSpPr>
        <p:spPr>
          <a:xfrm>
            <a:off x="2963119" y="2835796"/>
            <a:ext cx="1481559" cy="47456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778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Get the Gist</a:t>
            </a:r>
            <a:endParaRPr lang="en-US" dirty="0"/>
          </a:p>
        </p:txBody>
      </p:sp>
      <p:sp>
        <p:nvSpPr>
          <p:cNvPr id="3" name="Content Placeholder 2"/>
          <p:cNvSpPr>
            <a:spLocks noGrp="1"/>
          </p:cNvSpPr>
          <p:nvPr>
            <p:ph idx="1"/>
          </p:nvPr>
        </p:nvSpPr>
        <p:spPr/>
        <p:txBody>
          <a:bodyPr/>
          <a:lstStyle/>
          <a:p>
            <a:r>
              <a:rPr lang="en-US" dirty="0" smtClean="0"/>
              <a:t>Name the most important who or what</a:t>
            </a:r>
          </a:p>
          <a:p>
            <a:r>
              <a:rPr lang="en-US" dirty="0" smtClean="0"/>
              <a:t>Tell the most important thing about the who or what</a:t>
            </a:r>
          </a:p>
          <a:p>
            <a:r>
              <a:rPr lang="en-US" dirty="0" smtClean="0"/>
              <a:t>Write/say a main idea statement in 10 words or less</a:t>
            </a:r>
            <a:endParaRPr lang="en-US" dirty="0"/>
          </a:p>
        </p:txBody>
      </p:sp>
    </p:spTree>
    <p:extLst>
      <p:ext uri="{BB962C8B-B14F-4D97-AF65-F5344CB8AC3E}">
        <p14:creationId xmlns:p14="http://schemas.microsoft.com/office/powerpoint/2010/main" val="2732679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Grp="1" noChangeArrowheads="1"/>
          </p:cNvSpPr>
          <p:nvPr>
            <p:ph type="title"/>
          </p:nvPr>
        </p:nvSpPr>
        <p:spPr>
          <a:xfrm>
            <a:off x="883208" y="1406140"/>
            <a:ext cx="6172200" cy="857250"/>
          </a:xfrm>
        </p:spPr>
        <p:txBody>
          <a:bodyPr/>
          <a:lstStyle/>
          <a:p>
            <a:r>
              <a:rPr lang="en-US" dirty="0" smtClean="0">
                <a:solidFill>
                  <a:schemeClr val="tx1"/>
                </a:solidFill>
                <a:ea typeface="ＭＳ Ｐゴシック" pitchFamily="34" charset="-128"/>
              </a:rPr>
              <a:t>SEABIRDS</a:t>
            </a:r>
          </a:p>
        </p:txBody>
      </p:sp>
      <p:sp>
        <p:nvSpPr>
          <p:cNvPr id="3" name="Rectangle 3"/>
          <p:cNvSpPr txBox="1">
            <a:spLocks noChangeArrowheads="1"/>
          </p:cNvSpPr>
          <p:nvPr/>
        </p:nvSpPr>
        <p:spPr>
          <a:xfrm>
            <a:off x="1485900" y="2540577"/>
            <a:ext cx="6172200" cy="3060124"/>
          </a:xfrm>
          <a:prstGeom prst="rect">
            <a:avLst/>
          </a:prstGeom>
        </p:spPr>
        <p:txBody>
          <a:bodyPr vert="horz" lIns="68580" tIns="34290" rIns="68580" bIns="34290" rtlCol="0">
            <a:norm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prstClr val="black">
                  <a:lumMod val="75000"/>
                  <a:lumOff val="25000"/>
                </a:prstClr>
              </a:buClr>
              <a:buFont typeface="Arial" charset="0"/>
              <a:buNone/>
            </a:pPr>
            <a:r>
              <a:rPr lang="en-US" sz="1800" dirty="0">
                <a:solidFill>
                  <a:prstClr val="black">
                    <a:lumMod val="75000"/>
                    <a:lumOff val="25000"/>
                  </a:prstClr>
                </a:solidFill>
                <a:ea typeface="ＭＳ Ｐゴシック" pitchFamily="34" charset="-128"/>
              </a:rPr>
              <a:t>	</a:t>
            </a:r>
            <a:r>
              <a:rPr lang="en-US" sz="1500" dirty="0">
                <a:solidFill>
                  <a:prstClr val="black"/>
                </a:solidFill>
                <a:ea typeface="ＭＳ Ｐゴシック" pitchFamily="34" charset="-128"/>
              </a:rPr>
              <a:t>A seabird is any bird that spends most of its time at sea and depends on the sea and its islands for all its basic needs. The sea provides food and its remote islands and rocky outcroppings provide safe nesting and resting places. For 60 million years, these highly specialized, diverse birds have adapted to life on the world’s vast oceans.</a:t>
            </a:r>
          </a:p>
        </p:txBody>
      </p:sp>
      <p:pic>
        <p:nvPicPr>
          <p:cNvPr id="5" name="Picture 11" descr="MeadowsTempLogo.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842" y="6047046"/>
            <a:ext cx="659606"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3250" y="4186237"/>
            <a:ext cx="2857500" cy="141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933691" y="199317"/>
            <a:ext cx="1509908" cy="369332"/>
          </a:xfrm>
          <a:prstGeom prst="rect">
            <a:avLst/>
          </a:prstGeom>
          <a:noFill/>
        </p:spPr>
        <p:txBody>
          <a:bodyPr wrap="square" rtlCol="0">
            <a:spAutoFit/>
          </a:bodyPr>
          <a:lstStyle/>
          <a:p>
            <a:r>
              <a:rPr lang="en-US" dirty="0" smtClean="0"/>
              <a:t>Model</a:t>
            </a:r>
            <a:endParaRPr lang="en-US" dirty="0"/>
          </a:p>
        </p:txBody>
      </p:sp>
    </p:spTree>
    <p:extLst>
      <p:ext uri="{BB962C8B-B14F-4D97-AF65-F5344CB8AC3E}">
        <p14:creationId xmlns:p14="http://schemas.microsoft.com/office/powerpoint/2010/main" val="1853467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Grp="1" noChangeArrowheads="1"/>
          </p:cNvSpPr>
          <p:nvPr>
            <p:ph type="title"/>
          </p:nvPr>
        </p:nvSpPr>
        <p:spPr>
          <a:xfrm>
            <a:off x="820860" y="1407983"/>
            <a:ext cx="6172200" cy="857250"/>
          </a:xfrm>
        </p:spPr>
        <p:txBody>
          <a:bodyPr/>
          <a:lstStyle/>
          <a:p>
            <a:r>
              <a:rPr lang="en-US" dirty="0" smtClean="0">
                <a:solidFill>
                  <a:schemeClr val="tx1"/>
                </a:solidFill>
                <a:ea typeface="ＭＳ Ｐゴシック" pitchFamily="34" charset="-128"/>
              </a:rPr>
              <a:t>GET THE GIST: SEABIRDS</a:t>
            </a:r>
          </a:p>
        </p:txBody>
      </p:sp>
      <p:sp>
        <p:nvSpPr>
          <p:cNvPr id="3" name="Rectangle 3"/>
          <p:cNvSpPr txBox="1">
            <a:spLocks noChangeArrowheads="1"/>
          </p:cNvSpPr>
          <p:nvPr/>
        </p:nvSpPr>
        <p:spPr>
          <a:xfrm>
            <a:off x="955963" y="2377686"/>
            <a:ext cx="6702137" cy="3394472"/>
          </a:xfrm>
          <a:prstGeom prst="rect">
            <a:avLst/>
          </a:prstGeom>
        </p:spPr>
        <p:txBody>
          <a:bodyPr vert="horz" lIns="68580" tIns="34290" rIns="68580" bIns="34290" rtlCol="0">
            <a:norm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1CADE4"/>
              </a:buClr>
            </a:pPr>
            <a:r>
              <a:rPr lang="en-US" sz="1650" dirty="0">
                <a:solidFill>
                  <a:prstClr val="black"/>
                </a:solidFill>
                <a:ea typeface="ＭＳ Ｐゴシック" pitchFamily="34" charset="-128"/>
              </a:rPr>
              <a:t>Who or what:</a:t>
            </a:r>
          </a:p>
          <a:p>
            <a:pPr lvl="1">
              <a:buClr>
                <a:srgbClr val="DFE3E5">
                  <a:lumMod val="60000"/>
                  <a:lumOff val="40000"/>
                </a:srgbClr>
              </a:buClr>
            </a:pPr>
            <a:r>
              <a:rPr lang="en-US" sz="1650" dirty="0">
                <a:solidFill>
                  <a:prstClr val="black"/>
                </a:solidFill>
                <a:ea typeface="ＭＳ Ｐゴシック" pitchFamily="34" charset="-128"/>
              </a:rPr>
              <a:t>Seabirds</a:t>
            </a:r>
          </a:p>
          <a:p>
            <a:pPr>
              <a:buClr>
                <a:srgbClr val="1CADE4"/>
              </a:buClr>
            </a:pPr>
            <a:r>
              <a:rPr lang="en-US" sz="1650" dirty="0">
                <a:solidFill>
                  <a:prstClr val="black"/>
                </a:solidFill>
                <a:ea typeface="ＭＳ Ｐゴシック" pitchFamily="34" charset="-128"/>
              </a:rPr>
              <a:t>Important information:</a:t>
            </a:r>
          </a:p>
          <a:p>
            <a:pPr lvl="1">
              <a:buClr>
                <a:srgbClr val="DFE3E5">
                  <a:lumMod val="60000"/>
                  <a:lumOff val="40000"/>
                </a:srgbClr>
              </a:buClr>
            </a:pPr>
            <a:r>
              <a:rPr lang="en-US" sz="1650" dirty="0">
                <a:solidFill>
                  <a:prstClr val="black"/>
                </a:solidFill>
                <a:ea typeface="ＭＳ Ｐゴシック" pitchFamily="34" charset="-128"/>
              </a:rPr>
              <a:t>Seabirds spend most of their time at sea.</a:t>
            </a:r>
          </a:p>
          <a:p>
            <a:pPr lvl="1">
              <a:buClr>
                <a:srgbClr val="DFE3E5">
                  <a:lumMod val="60000"/>
                  <a:lumOff val="40000"/>
                </a:srgbClr>
              </a:buClr>
            </a:pPr>
            <a:r>
              <a:rPr lang="en-US" sz="1650" dirty="0">
                <a:solidFill>
                  <a:prstClr val="black"/>
                </a:solidFill>
                <a:ea typeface="ＭＳ Ｐゴシック" pitchFamily="34" charset="-128"/>
              </a:rPr>
              <a:t>Seabirds depend on the sea and its islands for their basic needs.</a:t>
            </a:r>
          </a:p>
          <a:p>
            <a:pPr lvl="1">
              <a:buClr>
                <a:srgbClr val="DFE3E5">
                  <a:lumMod val="60000"/>
                  <a:lumOff val="40000"/>
                </a:srgbClr>
              </a:buClr>
            </a:pPr>
            <a:r>
              <a:rPr lang="en-US" sz="1650" dirty="0">
                <a:solidFill>
                  <a:prstClr val="black"/>
                </a:solidFill>
                <a:ea typeface="ＭＳ Ｐゴシック" pitchFamily="34" charset="-128"/>
              </a:rPr>
              <a:t>The sea provides food and resting and nesting places.</a:t>
            </a:r>
          </a:p>
          <a:p>
            <a:pPr>
              <a:buClr>
                <a:srgbClr val="1CADE4"/>
              </a:buClr>
            </a:pPr>
            <a:r>
              <a:rPr lang="en-US" sz="1650" dirty="0">
                <a:solidFill>
                  <a:prstClr val="black"/>
                </a:solidFill>
                <a:ea typeface="ＭＳ Ｐゴシック" pitchFamily="34" charset="-128"/>
              </a:rPr>
              <a:t>Write the gist in 10 words or less:</a:t>
            </a:r>
          </a:p>
          <a:p>
            <a:pPr lvl="1">
              <a:buClr>
                <a:srgbClr val="DFE3E5">
                  <a:lumMod val="60000"/>
                  <a:lumOff val="40000"/>
                </a:srgbClr>
              </a:buClr>
            </a:pPr>
            <a:r>
              <a:rPr lang="en-US" sz="1650" dirty="0">
                <a:solidFill>
                  <a:prstClr val="black"/>
                </a:solidFill>
                <a:ea typeface="ＭＳ Ｐゴシック" pitchFamily="34" charset="-128"/>
              </a:rPr>
              <a:t>Seabirds get what they need from the sea.</a:t>
            </a:r>
          </a:p>
          <a:p>
            <a:pPr lvl="1">
              <a:buClr>
                <a:srgbClr val="DFE3E5">
                  <a:lumMod val="60000"/>
                  <a:lumOff val="40000"/>
                </a:srgbClr>
              </a:buClr>
            </a:pPr>
            <a:r>
              <a:rPr lang="en-US" sz="1650" dirty="0">
                <a:solidFill>
                  <a:prstClr val="black"/>
                </a:solidFill>
                <a:ea typeface="ＭＳ Ｐゴシック" pitchFamily="34" charset="-128"/>
              </a:rPr>
              <a:t>Seabirds depend on the sea for everything they need.</a:t>
            </a:r>
          </a:p>
        </p:txBody>
      </p:sp>
      <p:pic>
        <p:nvPicPr>
          <p:cNvPr id="5" name="Picture 11" descr="MeadowsTempLogo.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5452" y="6013830"/>
            <a:ext cx="659606"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83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p:cNvSpPr>
          <p:nvPr>
            <p:ph type="title"/>
          </p:nvPr>
        </p:nvSpPr>
        <p:spPr>
          <a:xfrm>
            <a:off x="810469" y="1416531"/>
            <a:ext cx="6172200" cy="857250"/>
          </a:xfrm>
        </p:spPr>
        <p:txBody>
          <a:bodyPr/>
          <a:lstStyle/>
          <a:p>
            <a:r>
              <a:rPr lang="en-US" dirty="0" smtClean="0">
                <a:solidFill>
                  <a:schemeClr val="tx1"/>
                </a:solidFill>
                <a:ea typeface="ＭＳ Ｐゴシック" pitchFamily="34" charset="-128"/>
              </a:rPr>
              <a:t>MOUNT LASSEN</a:t>
            </a:r>
          </a:p>
        </p:txBody>
      </p:sp>
      <p:sp>
        <p:nvSpPr>
          <p:cNvPr id="3" name="Rectangle 2"/>
          <p:cNvSpPr txBox="1">
            <a:spLocks noChangeArrowheads="1"/>
          </p:cNvSpPr>
          <p:nvPr/>
        </p:nvSpPr>
        <p:spPr>
          <a:xfrm>
            <a:off x="1485900" y="2405495"/>
            <a:ext cx="6172200" cy="2795155"/>
          </a:xfrm>
          <a:prstGeom prst="rect">
            <a:avLst/>
          </a:prstGeom>
        </p:spPr>
        <p:txBody>
          <a:bodyPr vert="horz" lIns="68580" tIns="34290" rIns="68580" bIns="34290" rtlCol="0">
            <a:normAutofit/>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prstClr val="black">
                  <a:lumMod val="75000"/>
                  <a:lumOff val="25000"/>
                </a:prstClr>
              </a:buClr>
              <a:buFont typeface="Arial" charset="0"/>
              <a:buNone/>
            </a:pPr>
            <a:r>
              <a:rPr lang="en-US" sz="1800" dirty="0">
                <a:solidFill>
                  <a:prstClr val="black">
                    <a:lumMod val="75000"/>
                    <a:lumOff val="25000"/>
                  </a:prstClr>
                </a:solidFill>
                <a:ea typeface="ＭＳ Ｐゴシック" pitchFamily="34" charset="-128"/>
              </a:rPr>
              <a:t>	</a:t>
            </a:r>
            <a:r>
              <a:rPr lang="en-US" sz="1500" dirty="0">
                <a:solidFill>
                  <a:prstClr val="black"/>
                </a:solidFill>
                <a:ea typeface="ＭＳ Ｐゴシック" pitchFamily="34" charset="-128"/>
              </a:rPr>
              <a:t>Mount Lassen went off with a bang. The California volcano erupted in a series of explosions between 1914 and 1917. It threw out tons of hot ash, boulders, and melted rock called lava. The boiling lava melted the snow at the top of Mount Lassen. It made the earth beneath the snow turn into mud. The thick mud flowed down the mountainside like a river. It mowed down miles of trees in its path and filled meadows with up to 20 feet of mud.</a:t>
            </a:r>
          </a:p>
        </p:txBody>
      </p:sp>
      <p:pic>
        <p:nvPicPr>
          <p:cNvPr id="5" name="Picture 11" descr="MeadowsTempLogo.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101" y="5981305"/>
            <a:ext cx="659606"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1" y="4100512"/>
            <a:ext cx="3143249"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933691" y="199317"/>
            <a:ext cx="1509908" cy="369332"/>
          </a:xfrm>
          <a:prstGeom prst="rect">
            <a:avLst/>
          </a:prstGeom>
          <a:noFill/>
        </p:spPr>
        <p:txBody>
          <a:bodyPr wrap="square" rtlCol="0">
            <a:spAutoFit/>
          </a:bodyPr>
          <a:lstStyle/>
          <a:p>
            <a:r>
              <a:rPr lang="en-US" dirty="0" smtClean="0"/>
              <a:t>Practice</a:t>
            </a:r>
            <a:endParaRPr lang="en-US" dirty="0"/>
          </a:p>
        </p:txBody>
      </p:sp>
    </p:spTree>
    <p:extLst>
      <p:ext uri="{BB962C8B-B14F-4D97-AF65-F5344CB8AC3E}">
        <p14:creationId xmlns:p14="http://schemas.microsoft.com/office/powerpoint/2010/main" val="3779354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Grp="1" noChangeArrowheads="1"/>
          </p:cNvSpPr>
          <p:nvPr>
            <p:ph type="title"/>
          </p:nvPr>
        </p:nvSpPr>
        <p:spPr>
          <a:xfrm>
            <a:off x="841664" y="1433623"/>
            <a:ext cx="8045348" cy="857250"/>
          </a:xfrm>
        </p:spPr>
        <p:txBody>
          <a:bodyPr>
            <a:normAutofit/>
          </a:bodyPr>
          <a:lstStyle/>
          <a:p>
            <a:r>
              <a:rPr lang="en-US" dirty="0" smtClean="0">
                <a:solidFill>
                  <a:schemeClr val="tx1"/>
                </a:solidFill>
                <a:ea typeface="ＭＳ Ｐゴシック" pitchFamily="34" charset="-128"/>
              </a:rPr>
              <a:t>GET THE GIST: MOUNT LASSEN</a:t>
            </a:r>
          </a:p>
        </p:txBody>
      </p:sp>
      <p:sp>
        <p:nvSpPr>
          <p:cNvPr id="3" name="Rectangle 3"/>
          <p:cNvSpPr txBox="1">
            <a:spLocks noChangeArrowheads="1"/>
          </p:cNvSpPr>
          <p:nvPr/>
        </p:nvSpPr>
        <p:spPr>
          <a:xfrm>
            <a:off x="872840" y="2478232"/>
            <a:ext cx="6899564" cy="3337010"/>
          </a:xfrm>
          <a:prstGeom prst="rect">
            <a:avLst/>
          </a:prstGeom>
        </p:spPr>
        <p:txBody>
          <a:bodyPr vert="horz" lIns="68580" tIns="34290" rIns="68580" bIns="34290" rtlCol="0">
            <a:normAutofit lnSpcReduction="10000"/>
          </a:bodyPr>
          <a:lst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rgbClr val="1CADE4"/>
              </a:buClr>
            </a:pPr>
            <a:r>
              <a:rPr lang="en-US" sz="1650" dirty="0">
                <a:solidFill>
                  <a:prstClr val="black"/>
                </a:solidFill>
                <a:ea typeface="ＭＳ Ｐゴシック" pitchFamily="34" charset="-128"/>
              </a:rPr>
              <a:t>Who or what:</a:t>
            </a:r>
          </a:p>
          <a:p>
            <a:pPr lvl="1">
              <a:lnSpc>
                <a:spcPct val="90000"/>
              </a:lnSpc>
              <a:buClr>
                <a:srgbClr val="DFE3E5">
                  <a:lumMod val="60000"/>
                  <a:lumOff val="40000"/>
                </a:srgbClr>
              </a:buClr>
            </a:pPr>
            <a:r>
              <a:rPr lang="en-US" sz="1650" dirty="0">
                <a:solidFill>
                  <a:prstClr val="black"/>
                </a:solidFill>
                <a:ea typeface="ＭＳ Ｐゴシック" pitchFamily="34" charset="-128"/>
              </a:rPr>
              <a:t>Mount Lassen</a:t>
            </a:r>
          </a:p>
          <a:p>
            <a:pPr>
              <a:lnSpc>
                <a:spcPct val="90000"/>
              </a:lnSpc>
              <a:buClr>
                <a:srgbClr val="1CADE4"/>
              </a:buClr>
            </a:pPr>
            <a:r>
              <a:rPr lang="en-US" sz="1650" dirty="0">
                <a:solidFill>
                  <a:prstClr val="black"/>
                </a:solidFill>
                <a:ea typeface="ＭＳ Ｐゴシック" pitchFamily="34" charset="-128"/>
              </a:rPr>
              <a:t>Important information:</a:t>
            </a:r>
          </a:p>
          <a:p>
            <a:pPr lvl="1">
              <a:lnSpc>
                <a:spcPct val="90000"/>
              </a:lnSpc>
              <a:buClr>
                <a:srgbClr val="DFE3E5">
                  <a:lumMod val="60000"/>
                  <a:lumOff val="40000"/>
                </a:srgbClr>
              </a:buClr>
            </a:pPr>
            <a:r>
              <a:rPr lang="en-US" sz="1650" dirty="0">
                <a:solidFill>
                  <a:prstClr val="black"/>
                </a:solidFill>
                <a:ea typeface="ＭＳ Ｐゴシック" pitchFamily="34" charset="-128"/>
              </a:rPr>
              <a:t>The volcano erupted.</a:t>
            </a:r>
          </a:p>
          <a:p>
            <a:pPr lvl="1">
              <a:lnSpc>
                <a:spcPct val="90000"/>
              </a:lnSpc>
              <a:buClr>
                <a:srgbClr val="DFE3E5">
                  <a:lumMod val="60000"/>
                  <a:lumOff val="40000"/>
                </a:srgbClr>
              </a:buClr>
            </a:pPr>
            <a:r>
              <a:rPr lang="en-US" sz="1650" dirty="0">
                <a:solidFill>
                  <a:prstClr val="black"/>
                </a:solidFill>
                <a:ea typeface="ＭＳ Ｐゴシック" pitchFamily="34" charset="-128"/>
              </a:rPr>
              <a:t>It threw out hot ash, boulders, and lava.</a:t>
            </a:r>
          </a:p>
          <a:p>
            <a:pPr lvl="1">
              <a:lnSpc>
                <a:spcPct val="90000"/>
              </a:lnSpc>
              <a:buClr>
                <a:srgbClr val="DFE3E5">
                  <a:lumMod val="60000"/>
                  <a:lumOff val="40000"/>
                </a:srgbClr>
              </a:buClr>
            </a:pPr>
            <a:r>
              <a:rPr lang="en-US" sz="1650" dirty="0">
                <a:solidFill>
                  <a:prstClr val="black"/>
                </a:solidFill>
                <a:ea typeface="ＭＳ Ｐゴシック" pitchFamily="34" charset="-128"/>
              </a:rPr>
              <a:t>The earth beneath the snow turned to mud.</a:t>
            </a:r>
          </a:p>
          <a:p>
            <a:pPr lvl="1">
              <a:lnSpc>
                <a:spcPct val="90000"/>
              </a:lnSpc>
              <a:buClr>
                <a:srgbClr val="DFE3E5">
                  <a:lumMod val="60000"/>
                  <a:lumOff val="40000"/>
                </a:srgbClr>
              </a:buClr>
            </a:pPr>
            <a:r>
              <a:rPr lang="en-US" sz="1650" dirty="0">
                <a:solidFill>
                  <a:prstClr val="black"/>
                </a:solidFill>
                <a:ea typeface="ＭＳ Ｐゴシック" pitchFamily="34" charset="-128"/>
              </a:rPr>
              <a:t>The mud flowed down the mountainside.</a:t>
            </a:r>
          </a:p>
          <a:p>
            <a:pPr lvl="1">
              <a:lnSpc>
                <a:spcPct val="90000"/>
              </a:lnSpc>
              <a:buClr>
                <a:srgbClr val="DFE3E5">
                  <a:lumMod val="60000"/>
                  <a:lumOff val="40000"/>
                </a:srgbClr>
              </a:buClr>
            </a:pPr>
            <a:r>
              <a:rPr lang="en-US" sz="1650" dirty="0">
                <a:solidFill>
                  <a:prstClr val="black"/>
                </a:solidFill>
                <a:ea typeface="ＭＳ Ｐゴシック" pitchFamily="34" charset="-128"/>
              </a:rPr>
              <a:t>The mud mowed down trees and filled the meadows.</a:t>
            </a:r>
          </a:p>
          <a:p>
            <a:pPr>
              <a:lnSpc>
                <a:spcPct val="90000"/>
              </a:lnSpc>
              <a:buClr>
                <a:srgbClr val="1CADE4"/>
              </a:buClr>
            </a:pPr>
            <a:r>
              <a:rPr lang="en-US" sz="1650" dirty="0">
                <a:solidFill>
                  <a:prstClr val="black"/>
                </a:solidFill>
                <a:ea typeface="ＭＳ Ｐゴシック" pitchFamily="34" charset="-128"/>
              </a:rPr>
              <a:t>Write the gist in 10 words or less.</a:t>
            </a:r>
          </a:p>
          <a:p>
            <a:pPr lvl="1">
              <a:lnSpc>
                <a:spcPct val="90000"/>
              </a:lnSpc>
              <a:buClr>
                <a:srgbClr val="DFE3E5">
                  <a:lumMod val="60000"/>
                  <a:lumOff val="40000"/>
                </a:srgbClr>
              </a:buClr>
            </a:pPr>
            <a:r>
              <a:rPr lang="en-US" sz="1650" dirty="0">
                <a:solidFill>
                  <a:prstClr val="black"/>
                </a:solidFill>
                <a:ea typeface="ＭＳ Ｐゴシック" pitchFamily="34" charset="-128"/>
              </a:rPr>
              <a:t>Mount Lassen erupted and caused damage.</a:t>
            </a:r>
          </a:p>
          <a:p>
            <a:pPr>
              <a:lnSpc>
                <a:spcPct val="90000"/>
              </a:lnSpc>
              <a:buClr>
                <a:prstClr val="black">
                  <a:lumMod val="75000"/>
                  <a:lumOff val="25000"/>
                </a:prstClr>
              </a:buClr>
            </a:pPr>
            <a:endParaRPr lang="en-US" sz="1650" dirty="0">
              <a:solidFill>
                <a:prstClr val="black">
                  <a:lumMod val="75000"/>
                  <a:lumOff val="25000"/>
                </a:prstClr>
              </a:solidFill>
              <a:ea typeface="ＭＳ Ｐゴシック" pitchFamily="34" charset="-128"/>
            </a:endParaRPr>
          </a:p>
        </p:txBody>
      </p:sp>
      <p:pic>
        <p:nvPicPr>
          <p:cNvPr id="5" name="Picture 11" descr="MeadowsTempLogo.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0677" y="6023141"/>
            <a:ext cx="659606" cy="702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12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Practice with Day 1</a:t>
            </a:r>
            <a:endParaRPr lang="en-US" dirty="0"/>
          </a:p>
        </p:txBody>
      </p:sp>
      <p:sp>
        <p:nvSpPr>
          <p:cNvPr id="3" name="Content Placeholder 2"/>
          <p:cNvSpPr>
            <a:spLocks noGrp="1"/>
          </p:cNvSpPr>
          <p:nvPr>
            <p:ph idx="1"/>
          </p:nvPr>
        </p:nvSpPr>
        <p:spPr/>
        <p:txBody>
          <a:bodyPr/>
          <a:lstStyle/>
          <a:p>
            <a:r>
              <a:rPr lang="en-US" dirty="0" smtClean="0"/>
              <a:t>What is the ABCD?</a:t>
            </a:r>
          </a:p>
          <a:p>
            <a:r>
              <a:rPr lang="en-US" dirty="0" smtClean="0"/>
              <a:t>What are some good ways to do “A” and “B”?</a:t>
            </a:r>
          </a:p>
          <a:p>
            <a:r>
              <a:rPr lang="en-US" dirty="0" smtClean="0"/>
              <a:t>What are some things NOT to do for “A” and “B”?</a:t>
            </a:r>
          </a:p>
          <a:p>
            <a:r>
              <a:rPr lang="en-US" dirty="0" smtClean="0"/>
              <a:t>For “C”, what are good words to teach?</a:t>
            </a:r>
          </a:p>
          <a:p>
            <a:r>
              <a:rPr lang="en-US" dirty="0" smtClean="0"/>
              <a:t>For “C”, what are the two different ways to teach a word? How do you decide which it is?</a:t>
            </a:r>
          </a:p>
          <a:p>
            <a:r>
              <a:rPr lang="en-US" dirty="0" smtClean="0"/>
              <a:t>For “deep”, what are the steps you follow?</a:t>
            </a:r>
          </a:p>
        </p:txBody>
      </p:sp>
    </p:spTree>
    <p:extLst>
      <p:ext uri="{BB962C8B-B14F-4D97-AF65-F5344CB8AC3E}">
        <p14:creationId xmlns:p14="http://schemas.microsoft.com/office/powerpoint/2010/main" val="2991447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a:xfrm>
            <a:off x="304800" y="535929"/>
            <a:ext cx="8229600" cy="4525963"/>
          </a:xfrm>
        </p:spPr>
        <p:txBody>
          <a:bodyPr/>
          <a:lstStyle/>
          <a:p>
            <a:pPr marL="0" indent="0" eaLnBrk="1" hangingPunct="1">
              <a:buFont typeface="Wingdings 3" panose="05040102010807070707" pitchFamily="18" charset="2"/>
              <a:buNone/>
            </a:pPr>
            <a:r>
              <a:rPr lang="en-US" altLang="en-US" sz="2400" b="1" i="1" dirty="0" smtClean="0"/>
              <a:t>Pride and Prejudice</a:t>
            </a:r>
            <a:endParaRPr lang="en-US" altLang="en-US" sz="1400" b="1" i="1" dirty="0" smtClean="0"/>
          </a:p>
        </p:txBody>
      </p:sp>
      <p:sp>
        <p:nvSpPr>
          <p:cNvPr id="4" name="Rounded Rectangular Callout 3"/>
          <p:cNvSpPr/>
          <p:nvPr/>
        </p:nvSpPr>
        <p:spPr>
          <a:xfrm>
            <a:off x="609600" y="2362200"/>
            <a:ext cx="3505200" cy="704850"/>
          </a:xfrm>
          <a:prstGeom prst="wedgeRoundRectCallout">
            <a:avLst>
              <a:gd name="adj1" fmla="val -62130"/>
              <a:gd name="adj2" fmla="val -43904"/>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Name the most important who or what.</a:t>
            </a:r>
          </a:p>
        </p:txBody>
      </p:sp>
      <p:sp>
        <p:nvSpPr>
          <p:cNvPr id="5" name="Rounded Rectangular Callout 4"/>
          <p:cNvSpPr/>
          <p:nvPr/>
        </p:nvSpPr>
        <p:spPr>
          <a:xfrm>
            <a:off x="4876800" y="2590800"/>
            <a:ext cx="2095500" cy="857250"/>
          </a:xfrm>
          <a:prstGeom prst="wedgeRoundRectCallout">
            <a:avLst>
              <a:gd name="adj1" fmla="val 138628"/>
              <a:gd name="adj2" fmla="val -73396"/>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Mr. Bennet’s wife</a:t>
            </a:r>
          </a:p>
        </p:txBody>
      </p:sp>
      <p:sp>
        <p:nvSpPr>
          <p:cNvPr id="6" name="Rounded Rectangular Callout 5"/>
          <p:cNvSpPr/>
          <p:nvPr/>
        </p:nvSpPr>
        <p:spPr>
          <a:xfrm>
            <a:off x="3810000" y="4343400"/>
            <a:ext cx="5334000" cy="1276350"/>
          </a:xfrm>
          <a:prstGeom prst="wedgeRoundRectCallout">
            <a:avLst>
              <a:gd name="adj1" fmla="val 46510"/>
              <a:gd name="adj2" fmla="val -133138"/>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Mr. Bennett’s wife insisted on telling Mr. Bennett that Netherfield Park had finally been rented to someone.</a:t>
            </a:r>
          </a:p>
        </p:txBody>
      </p:sp>
      <p:sp>
        <p:nvSpPr>
          <p:cNvPr id="7" name="Rounded Rectangular Callout 6"/>
          <p:cNvSpPr/>
          <p:nvPr/>
        </p:nvSpPr>
        <p:spPr>
          <a:xfrm>
            <a:off x="304800" y="3352800"/>
            <a:ext cx="3962400" cy="914400"/>
          </a:xfrm>
          <a:prstGeom prst="wedgeRoundRectCallout">
            <a:avLst>
              <a:gd name="adj1" fmla="val -56249"/>
              <a:gd name="adj2" fmla="val -72716"/>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Tell the most important thing about the who or what</a:t>
            </a:r>
          </a:p>
        </p:txBody>
      </p:sp>
      <p:sp>
        <p:nvSpPr>
          <p:cNvPr id="8" name="Rounded Rectangular Callout 7"/>
          <p:cNvSpPr/>
          <p:nvPr/>
        </p:nvSpPr>
        <p:spPr>
          <a:xfrm>
            <a:off x="609600" y="4648200"/>
            <a:ext cx="3048000" cy="914400"/>
          </a:xfrm>
          <a:prstGeom prst="wedgeRoundRectCallout">
            <a:avLst>
              <a:gd name="adj1" fmla="val -66771"/>
              <a:gd name="adj2" fmla="val -88193"/>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Say </a:t>
            </a:r>
            <a:r>
              <a:rPr lang="en-US" sz="2000" dirty="0" smtClean="0"/>
              <a:t>a main </a:t>
            </a:r>
            <a:r>
              <a:rPr lang="en-US" sz="2000" dirty="0"/>
              <a:t>idea </a:t>
            </a:r>
            <a:r>
              <a:rPr lang="en-US" sz="2000" dirty="0" smtClean="0"/>
              <a:t>statement in </a:t>
            </a:r>
            <a:r>
              <a:rPr lang="en-US" sz="2000" dirty="0"/>
              <a:t>10 words or less.</a:t>
            </a:r>
          </a:p>
        </p:txBody>
      </p:sp>
      <p:sp>
        <p:nvSpPr>
          <p:cNvPr id="9" name="Rounded Rectangular Callout 8"/>
          <p:cNvSpPr/>
          <p:nvPr/>
        </p:nvSpPr>
        <p:spPr>
          <a:xfrm>
            <a:off x="2971800" y="5791200"/>
            <a:ext cx="5638800" cy="914400"/>
          </a:xfrm>
          <a:prstGeom prst="wedgeRoundRectCallout">
            <a:avLst>
              <a:gd name="adj1" fmla="val 56723"/>
              <a:gd name="adj2" fmla="val -46608"/>
              <a:gd name="adj3" fmla="val 16667"/>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t>Mr. Bennett’s wife told him that someone had rented Netherfield Park.</a:t>
            </a:r>
          </a:p>
        </p:txBody>
      </p:sp>
      <p:sp>
        <p:nvSpPr>
          <p:cNvPr id="92170"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Cambria" panose="02040503050406030204" pitchFamily="18"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Cambria" panose="02040503050406030204" pitchFamily="18"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Cambria" panose="02040503050406030204" pitchFamily="18"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Cambria" panose="02040503050406030204" pitchFamily="18"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Cambria" panose="02040503050406030204" pitchFamily="18"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Cambria" panose="02040503050406030204" pitchFamily="18"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Cambria" panose="02040503050406030204" pitchFamily="18"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Cambria" panose="02040503050406030204" pitchFamily="18"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Cambria" panose="02040503050406030204" pitchFamily="18" charset="0"/>
              </a:defRPr>
            </a:lvl9pPr>
          </a:lstStyle>
          <a:p>
            <a:pPr>
              <a:spcBef>
                <a:spcPct val="0"/>
              </a:spcBef>
              <a:buClrTx/>
              <a:buSzTx/>
              <a:buFontTx/>
              <a:buNone/>
            </a:pPr>
            <a:fld id="{6A7CFDEB-0262-44A7-89EF-A356D1B783E8}" type="slidenum">
              <a:rPr lang="en-US" altLang="en-US" sz="1000">
                <a:latin typeface="Arial" panose="020B0604020202020204" pitchFamily="34" charset="0"/>
              </a:rPr>
              <a:pPr>
                <a:spcBef>
                  <a:spcPct val="0"/>
                </a:spcBef>
                <a:buClrTx/>
                <a:buSzTx/>
                <a:buFontTx/>
                <a:buNone/>
              </a:pPr>
              <a:t>30</a:t>
            </a:fld>
            <a:endParaRPr lang="en-US" altLang="en-US" sz="1000">
              <a:latin typeface="Arial" panose="020B0604020202020204" pitchFamily="34" charset="0"/>
            </a:endParaRPr>
          </a:p>
        </p:txBody>
      </p:sp>
      <p:sp>
        <p:nvSpPr>
          <p:cNvPr id="11" name="TextBox 10"/>
          <p:cNvSpPr txBox="1"/>
          <p:nvPr/>
        </p:nvSpPr>
        <p:spPr>
          <a:xfrm>
            <a:off x="7933691" y="199317"/>
            <a:ext cx="1509908" cy="646331"/>
          </a:xfrm>
          <a:prstGeom prst="rect">
            <a:avLst/>
          </a:prstGeom>
          <a:noFill/>
        </p:spPr>
        <p:txBody>
          <a:bodyPr wrap="square" rtlCol="0">
            <a:spAutoFit/>
          </a:bodyPr>
          <a:lstStyle/>
          <a:p>
            <a:r>
              <a:rPr lang="en-US" dirty="0" smtClean="0"/>
              <a:t>Practice together</a:t>
            </a:r>
            <a:endParaRPr lang="en-US" dirty="0"/>
          </a:p>
        </p:txBody>
      </p:sp>
    </p:spTree>
    <p:extLst>
      <p:ext uri="{BB962C8B-B14F-4D97-AF65-F5344CB8AC3E}">
        <p14:creationId xmlns:p14="http://schemas.microsoft.com/office/powerpoint/2010/main" val="299580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Write your own </a:t>
            </a:r>
            <a:r>
              <a:rPr lang="en-US" dirty="0" err="1" smtClean="0"/>
              <a:t>gists</a:t>
            </a:r>
            <a:r>
              <a:rPr lang="en-US" dirty="0" smtClean="0"/>
              <a:t> for the next two paragraphs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3137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Asking and Answering Questions</a:t>
            </a:r>
            <a:endParaRPr lang="en-US" b="1" dirty="0"/>
          </a:p>
        </p:txBody>
      </p:sp>
      <p:sp>
        <p:nvSpPr>
          <p:cNvPr id="5" name="Text Placeholder 4"/>
          <p:cNvSpPr>
            <a:spLocks noGrp="1"/>
          </p:cNvSpPr>
          <p:nvPr>
            <p:ph type="body" idx="1"/>
          </p:nvPr>
        </p:nvSpPr>
        <p:spPr/>
        <p:txBody>
          <a:bodyPr/>
          <a:lstStyle/>
          <a:p>
            <a:r>
              <a:rPr lang="en-US" dirty="0"/>
              <a:t>Build students’ representations of specific texts</a:t>
            </a:r>
          </a:p>
          <a:p>
            <a:endParaRPr lang="en-US" dirty="0"/>
          </a:p>
        </p:txBody>
      </p:sp>
    </p:spTree>
    <p:extLst>
      <p:ext uri="{BB962C8B-B14F-4D97-AF65-F5344CB8AC3E}">
        <p14:creationId xmlns:p14="http://schemas.microsoft.com/office/powerpoint/2010/main" val="26390348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Question-Answer Relationships?</a:t>
            </a:r>
            <a:endParaRPr lang="en-US" dirty="0"/>
          </a:p>
        </p:txBody>
      </p:sp>
      <p:sp>
        <p:nvSpPr>
          <p:cNvPr id="3" name="Content Placeholder 2"/>
          <p:cNvSpPr>
            <a:spLocks noGrp="1"/>
          </p:cNvSpPr>
          <p:nvPr>
            <p:ph idx="1"/>
          </p:nvPr>
        </p:nvSpPr>
        <p:spPr>
          <a:xfrm>
            <a:off x="448541" y="1984248"/>
            <a:ext cx="7886700" cy="4070187"/>
          </a:xfrm>
        </p:spPr>
        <p:txBody>
          <a:bodyPr>
            <a:normAutofit/>
          </a:bodyPr>
          <a:lstStyle/>
          <a:p>
            <a:pPr marL="297174" indent="-285750"/>
            <a:r>
              <a:rPr lang="en-US" altLang="zh-CN" dirty="0" smtClean="0"/>
              <a:t>Knowing </a:t>
            </a:r>
            <a:r>
              <a:rPr lang="en-US" altLang="zh-CN" b="1" dirty="0" smtClean="0"/>
              <a:t>what the question asks </a:t>
            </a:r>
            <a:r>
              <a:rPr lang="en-US" altLang="zh-CN" dirty="0" smtClean="0"/>
              <a:t>(the activity) and knowing how to use the </a:t>
            </a:r>
            <a:r>
              <a:rPr lang="en-US" altLang="zh-CN" b="1" dirty="0" smtClean="0"/>
              <a:t>text </a:t>
            </a:r>
            <a:r>
              <a:rPr lang="en-US" altLang="zh-CN" dirty="0" smtClean="0"/>
              <a:t>and the </a:t>
            </a:r>
            <a:r>
              <a:rPr lang="en-US" altLang="zh-CN" b="1" dirty="0" smtClean="0"/>
              <a:t>reader’s </a:t>
            </a:r>
            <a:r>
              <a:rPr lang="en-US" altLang="zh-CN" dirty="0" smtClean="0"/>
              <a:t>own background knowledge to answer it</a:t>
            </a:r>
          </a:p>
          <a:p>
            <a:pPr marL="297174" indent="-285750"/>
            <a:r>
              <a:rPr lang="en-US" altLang="zh-CN" dirty="0" smtClean="0"/>
              <a:t>Not all questions require equal </a:t>
            </a:r>
          </a:p>
          <a:p>
            <a:pPr marL="697230" lvl="1" indent="-285750"/>
            <a:r>
              <a:rPr lang="en-US" altLang="zh-CN" dirty="0" smtClean="0"/>
              <a:t>Reader background knowledge</a:t>
            </a:r>
          </a:p>
          <a:p>
            <a:pPr marL="697230" lvl="1" indent="-285750"/>
            <a:r>
              <a:rPr lang="en-US" altLang="zh-CN" dirty="0" smtClean="0"/>
              <a:t>Text information</a:t>
            </a:r>
          </a:p>
        </p:txBody>
      </p:sp>
      <p:pic>
        <p:nvPicPr>
          <p:cNvPr id="4" name="Picture 3"/>
          <p:cNvPicPr>
            <a:picLocks noChangeAspect="1"/>
          </p:cNvPicPr>
          <p:nvPr/>
        </p:nvPicPr>
        <p:blipFill>
          <a:blip r:embed="rId2"/>
          <a:stretch>
            <a:fillRect/>
          </a:stretch>
        </p:blipFill>
        <p:spPr>
          <a:xfrm>
            <a:off x="5396743" y="2767699"/>
            <a:ext cx="3503417" cy="3417736"/>
          </a:xfrm>
          <a:prstGeom prst="rect">
            <a:avLst/>
          </a:prstGeom>
        </p:spPr>
      </p:pic>
      <p:sp>
        <p:nvSpPr>
          <p:cNvPr id="5" name="TextBox 4"/>
          <p:cNvSpPr txBox="1"/>
          <p:nvPr/>
        </p:nvSpPr>
        <p:spPr>
          <a:xfrm>
            <a:off x="5625615" y="6332468"/>
            <a:ext cx="3419526" cy="369332"/>
          </a:xfrm>
          <a:prstGeom prst="rect">
            <a:avLst/>
          </a:prstGeom>
          <a:noFill/>
        </p:spPr>
        <p:txBody>
          <a:bodyPr wrap="none" rtlCol="0">
            <a:spAutoFit/>
          </a:bodyPr>
          <a:lstStyle/>
          <a:p>
            <a:r>
              <a:rPr lang="en-US" dirty="0" smtClean="0"/>
              <a:t> Raphael (1986); Snow (2002)</a:t>
            </a:r>
            <a:endParaRPr lang="en-US" dirty="0"/>
          </a:p>
        </p:txBody>
      </p:sp>
    </p:spTree>
    <p:extLst>
      <p:ext uri="{BB962C8B-B14F-4D97-AF65-F5344CB8AC3E}">
        <p14:creationId xmlns:p14="http://schemas.microsoft.com/office/powerpoint/2010/main" val="1672058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QARs you should teach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1609191"/>
              </p:ext>
            </p:extLst>
          </p:nvPr>
        </p:nvGraphicFramePr>
        <p:xfrm>
          <a:off x="827088" y="2052638"/>
          <a:ext cx="67119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544186" y="3693042"/>
            <a:ext cx="4807726" cy="646331"/>
          </a:xfrm>
          <a:prstGeom prst="rect">
            <a:avLst/>
          </a:prstGeom>
          <a:solidFill>
            <a:schemeClr val="accent2"/>
          </a:solidFill>
        </p:spPr>
        <p:txBody>
          <a:bodyPr wrap="none" rtlCol="0">
            <a:spAutoFit/>
          </a:bodyPr>
          <a:lstStyle/>
          <a:p>
            <a:r>
              <a:rPr lang="en-US" sz="3600" b="1" dirty="0" smtClean="0"/>
              <a:t>Higher is not “better”</a:t>
            </a:r>
            <a:endParaRPr lang="en-US" sz="3600" b="1" dirty="0"/>
          </a:p>
        </p:txBody>
      </p:sp>
      <p:sp>
        <p:nvSpPr>
          <p:cNvPr id="5" name="TextBox 4"/>
          <p:cNvSpPr txBox="1"/>
          <p:nvPr/>
        </p:nvSpPr>
        <p:spPr>
          <a:xfrm>
            <a:off x="1226289" y="6025115"/>
            <a:ext cx="7917712" cy="830997"/>
          </a:xfrm>
          <a:prstGeom prst="rect">
            <a:avLst/>
          </a:prstGeom>
          <a:solidFill>
            <a:schemeClr val="accent2"/>
          </a:solidFill>
        </p:spPr>
        <p:txBody>
          <a:bodyPr wrap="square" rtlCol="0">
            <a:spAutoFit/>
          </a:bodyPr>
          <a:lstStyle/>
          <a:p>
            <a:r>
              <a:rPr lang="en-US" sz="2400" dirty="0" smtClean="0"/>
              <a:t>If the text-focused questions cannot be answered, the reader-focused questions cannot be answered.</a:t>
            </a:r>
            <a:endParaRPr lang="en-US" sz="2400" dirty="0"/>
          </a:p>
        </p:txBody>
      </p:sp>
    </p:spTree>
    <p:extLst>
      <p:ext uri="{BB962C8B-B14F-4D97-AF65-F5344CB8AC3E}">
        <p14:creationId xmlns:p14="http://schemas.microsoft.com/office/powerpoint/2010/main" val="400042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There Questions</a:t>
            </a:r>
            <a:endParaRPr lang="en-US" dirty="0"/>
          </a:p>
        </p:txBody>
      </p:sp>
      <p:sp>
        <p:nvSpPr>
          <p:cNvPr id="3" name="Content Placeholder 2"/>
          <p:cNvSpPr>
            <a:spLocks noGrp="1"/>
          </p:cNvSpPr>
          <p:nvPr>
            <p:ph idx="1"/>
          </p:nvPr>
        </p:nvSpPr>
        <p:spPr/>
        <p:txBody>
          <a:bodyPr/>
          <a:lstStyle/>
          <a:p>
            <a:r>
              <a:rPr lang="en-US" dirty="0" smtClean="0"/>
              <a:t>Literal questions, usually found in a single sentence. </a:t>
            </a:r>
          </a:p>
          <a:p>
            <a:r>
              <a:rPr lang="en-US" dirty="0" smtClean="0"/>
              <a:t>Many of the words in the question are in the text</a:t>
            </a:r>
          </a:p>
          <a:p>
            <a:endParaRPr lang="en-US" dirty="0"/>
          </a:p>
        </p:txBody>
      </p:sp>
      <p:sp>
        <p:nvSpPr>
          <p:cNvPr id="5" name="Rectangle 4"/>
          <p:cNvSpPr/>
          <p:nvPr/>
        </p:nvSpPr>
        <p:spPr>
          <a:xfrm>
            <a:off x="1640957" y="3860473"/>
            <a:ext cx="4572000" cy="830997"/>
          </a:xfrm>
          <a:prstGeom prst="rect">
            <a:avLst/>
          </a:prstGeom>
          <a:solidFill>
            <a:schemeClr val="accent2"/>
          </a:solidFill>
        </p:spPr>
        <p:txBody>
          <a:bodyPr>
            <a:spAutoFit/>
          </a:bodyPr>
          <a:lstStyle/>
          <a:p>
            <a:r>
              <a:rPr lang="en-US" sz="2400" dirty="0"/>
              <a:t>Where did Monseigneur hold his fortnightly reception</a:t>
            </a:r>
            <a:r>
              <a:rPr lang="en-US" sz="2400" dirty="0" smtClean="0"/>
              <a:t>?</a:t>
            </a:r>
            <a:endParaRPr lang="en-US" sz="2400" dirty="0"/>
          </a:p>
        </p:txBody>
      </p:sp>
      <p:sp>
        <p:nvSpPr>
          <p:cNvPr id="6" name="Rectangle 5"/>
          <p:cNvSpPr/>
          <p:nvPr/>
        </p:nvSpPr>
        <p:spPr>
          <a:xfrm>
            <a:off x="2687989" y="4969749"/>
            <a:ext cx="5735866" cy="461665"/>
          </a:xfrm>
          <a:prstGeom prst="rect">
            <a:avLst/>
          </a:prstGeom>
          <a:solidFill>
            <a:schemeClr val="accent2"/>
          </a:solidFill>
        </p:spPr>
        <p:txBody>
          <a:bodyPr wrap="none">
            <a:spAutoFit/>
          </a:bodyPr>
          <a:lstStyle/>
          <a:p>
            <a:r>
              <a:rPr lang="en-US" sz="2400" dirty="0"/>
              <a:t>What was Monseigneur about to do?</a:t>
            </a:r>
          </a:p>
        </p:txBody>
      </p:sp>
      <p:sp>
        <p:nvSpPr>
          <p:cNvPr id="7" name="TextBox 6"/>
          <p:cNvSpPr txBox="1"/>
          <p:nvPr/>
        </p:nvSpPr>
        <p:spPr>
          <a:xfrm>
            <a:off x="850787" y="5695048"/>
            <a:ext cx="3674404" cy="461665"/>
          </a:xfrm>
          <a:prstGeom prst="rect">
            <a:avLst/>
          </a:prstGeom>
          <a:noFill/>
        </p:spPr>
        <p:txBody>
          <a:bodyPr wrap="none" rtlCol="0">
            <a:spAutoFit/>
          </a:bodyPr>
          <a:lstStyle/>
          <a:p>
            <a:r>
              <a:rPr lang="en-US" sz="2400" dirty="0" smtClean="0"/>
              <a:t>You come up with one!</a:t>
            </a:r>
            <a:endParaRPr lang="en-US" sz="2400" dirty="0"/>
          </a:p>
        </p:txBody>
      </p:sp>
    </p:spTree>
    <p:extLst>
      <p:ext uri="{BB962C8B-B14F-4D97-AF65-F5344CB8AC3E}">
        <p14:creationId xmlns:p14="http://schemas.microsoft.com/office/powerpoint/2010/main" val="31356115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and Search</a:t>
            </a:r>
            <a:endParaRPr lang="en-US" dirty="0"/>
          </a:p>
        </p:txBody>
      </p:sp>
      <p:sp>
        <p:nvSpPr>
          <p:cNvPr id="3" name="Content Placeholder 2"/>
          <p:cNvSpPr>
            <a:spLocks noGrp="1"/>
          </p:cNvSpPr>
          <p:nvPr>
            <p:ph idx="1"/>
          </p:nvPr>
        </p:nvSpPr>
        <p:spPr/>
        <p:txBody>
          <a:bodyPr/>
          <a:lstStyle/>
          <a:p>
            <a:r>
              <a:rPr lang="en-US" dirty="0" smtClean="0"/>
              <a:t>Draw conclusions (make inferences) from text</a:t>
            </a:r>
          </a:p>
          <a:p>
            <a:r>
              <a:rPr lang="en-US" dirty="0" smtClean="0"/>
              <a:t>Integrate information from more than one place in the text</a:t>
            </a:r>
          </a:p>
          <a:p>
            <a:pPr lvl="1"/>
            <a:r>
              <a:rPr lang="en-US" dirty="0" smtClean="0"/>
              <a:t>(Answers may require multiple sentences)</a:t>
            </a:r>
          </a:p>
          <a:p>
            <a:endParaRPr lang="en-US" dirty="0"/>
          </a:p>
        </p:txBody>
      </p:sp>
      <p:sp>
        <p:nvSpPr>
          <p:cNvPr id="4" name="Rectangle 3"/>
          <p:cNvSpPr/>
          <p:nvPr/>
        </p:nvSpPr>
        <p:spPr>
          <a:xfrm>
            <a:off x="1640956" y="3860473"/>
            <a:ext cx="4235303" cy="830997"/>
          </a:xfrm>
          <a:prstGeom prst="rect">
            <a:avLst/>
          </a:prstGeom>
          <a:solidFill>
            <a:schemeClr val="accent2"/>
          </a:solidFill>
        </p:spPr>
        <p:txBody>
          <a:bodyPr wrap="square">
            <a:spAutoFit/>
          </a:bodyPr>
          <a:lstStyle/>
          <a:p>
            <a:r>
              <a:rPr lang="en-US" sz="2400" dirty="0" smtClean="0"/>
              <a:t>What can we infer about Monseigneur’s  way of life?</a:t>
            </a:r>
            <a:endParaRPr lang="en-US" sz="2400" dirty="0"/>
          </a:p>
        </p:txBody>
      </p:sp>
      <p:sp>
        <p:nvSpPr>
          <p:cNvPr id="5" name="Rectangle 4"/>
          <p:cNvSpPr/>
          <p:nvPr/>
        </p:nvSpPr>
        <p:spPr>
          <a:xfrm>
            <a:off x="3113082" y="5054439"/>
            <a:ext cx="5526354" cy="830997"/>
          </a:xfrm>
          <a:prstGeom prst="rect">
            <a:avLst/>
          </a:prstGeom>
          <a:solidFill>
            <a:schemeClr val="accent2"/>
          </a:solidFill>
        </p:spPr>
        <p:txBody>
          <a:bodyPr wrap="square">
            <a:spAutoFit/>
          </a:bodyPr>
          <a:lstStyle/>
          <a:p>
            <a:r>
              <a:rPr lang="en-US" sz="2400" dirty="0" smtClean="0"/>
              <a:t>How did Monseigneur use four men to help him with his chocolate?</a:t>
            </a:r>
            <a:endParaRPr lang="en-US" sz="2400" dirty="0"/>
          </a:p>
        </p:txBody>
      </p:sp>
      <p:sp>
        <p:nvSpPr>
          <p:cNvPr id="6" name="TextBox 5"/>
          <p:cNvSpPr txBox="1"/>
          <p:nvPr/>
        </p:nvSpPr>
        <p:spPr>
          <a:xfrm>
            <a:off x="96212" y="6140636"/>
            <a:ext cx="3674404" cy="461665"/>
          </a:xfrm>
          <a:prstGeom prst="rect">
            <a:avLst/>
          </a:prstGeom>
          <a:noFill/>
        </p:spPr>
        <p:txBody>
          <a:bodyPr wrap="none" rtlCol="0">
            <a:spAutoFit/>
          </a:bodyPr>
          <a:lstStyle/>
          <a:p>
            <a:r>
              <a:rPr lang="en-US" sz="2400" dirty="0" smtClean="0"/>
              <a:t>You come up with one!</a:t>
            </a:r>
            <a:endParaRPr lang="en-US" sz="2400" dirty="0"/>
          </a:p>
        </p:txBody>
      </p:sp>
    </p:spTree>
    <p:extLst>
      <p:ext uri="{BB962C8B-B14F-4D97-AF65-F5344CB8AC3E}">
        <p14:creationId xmlns:p14="http://schemas.microsoft.com/office/powerpoint/2010/main" val="62695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and You</a:t>
            </a:r>
            <a:endParaRPr lang="en-US" dirty="0"/>
          </a:p>
        </p:txBody>
      </p:sp>
      <p:sp>
        <p:nvSpPr>
          <p:cNvPr id="3" name="Content Placeholder 2"/>
          <p:cNvSpPr>
            <a:spLocks noGrp="1"/>
          </p:cNvSpPr>
          <p:nvPr>
            <p:ph idx="1"/>
          </p:nvPr>
        </p:nvSpPr>
        <p:spPr/>
        <p:txBody>
          <a:bodyPr/>
          <a:lstStyle/>
          <a:p>
            <a:r>
              <a:rPr lang="en-US" dirty="0" smtClean="0"/>
              <a:t>Connect information in the text with outside experiences and opinions</a:t>
            </a:r>
          </a:p>
          <a:p>
            <a:r>
              <a:rPr lang="en-US" dirty="0" smtClean="0"/>
              <a:t>Text-to-self connections, text-to-text connections, text-to-world connections</a:t>
            </a:r>
          </a:p>
          <a:p>
            <a:endParaRPr lang="en-US" dirty="0" smtClean="0"/>
          </a:p>
        </p:txBody>
      </p:sp>
      <p:sp>
        <p:nvSpPr>
          <p:cNvPr id="4" name="Rectangle 3"/>
          <p:cNvSpPr/>
          <p:nvPr/>
        </p:nvSpPr>
        <p:spPr>
          <a:xfrm>
            <a:off x="1640956" y="3860473"/>
            <a:ext cx="6998480" cy="830997"/>
          </a:xfrm>
          <a:prstGeom prst="rect">
            <a:avLst/>
          </a:prstGeom>
          <a:solidFill>
            <a:schemeClr val="accent2"/>
          </a:solidFill>
        </p:spPr>
        <p:txBody>
          <a:bodyPr wrap="square">
            <a:spAutoFit/>
          </a:bodyPr>
          <a:lstStyle/>
          <a:p>
            <a:r>
              <a:rPr lang="en-US" sz="2400" dirty="0" smtClean="0"/>
              <a:t>How does Monseigneur’s way of life compare with the lives of wealthy people today?</a:t>
            </a:r>
            <a:endParaRPr lang="en-US" sz="2400" dirty="0"/>
          </a:p>
        </p:txBody>
      </p:sp>
      <p:sp>
        <p:nvSpPr>
          <p:cNvPr id="5" name="Rectangle 4"/>
          <p:cNvSpPr/>
          <p:nvPr/>
        </p:nvSpPr>
        <p:spPr>
          <a:xfrm>
            <a:off x="3495854" y="5082038"/>
            <a:ext cx="5526354" cy="830997"/>
          </a:xfrm>
          <a:prstGeom prst="rect">
            <a:avLst/>
          </a:prstGeom>
          <a:solidFill>
            <a:schemeClr val="accent2"/>
          </a:solidFill>
        </p:spPr>
        <p:txBody>
          <a:bodyPr wrap="square">
            <a:spAutoFit/>
          </a:bodyPr>
          <a:lstStyle/>
          <a:p>
            <a:r>
              <a:rPr lang="en-US" sz="2400" dirty="0" smtClean="0"/>
              <a:t>What is your emotional reaction to this text? What causes that?</a:t>
            </a:r>
            <a:endParaRPr lang="en-US" sz="2400" dirty="0"/>
          </a:p>
        </p:txBody>
      </p:sp>
      <p:sp>
        <p:nvSpPr>
          <p:cNvPr id="6" name="TextBox 5"/>
          <p:cNvSpPr txBox="1"/>
          <p:nvPr/>
        </p:nvSpPr>
        <p:spPr>
          <a:xfrm>
            <a:off x="96212" y="6140636"/>
            <a:ext cx="3674404" cy="461665"/>
          </a:xfrm>
          <a:prstGeom prst="rect">
            <a:avLst/>
          </a:prstGeom>
          <a:noFill/>
        </p:spPr>
        <p:txBody>
          <a:bodyPr wrap="none" rtlCol="0">
            <a:spAutoFit/>
          </a:bodyPr>
          <a:lstStyle/>
          <a:p>
            <a:r>
              <a:rPr lang="en-US" sz="2400" dirty="0" smtClean="0"/>
              <a:t>You come up with one!</a:t>
            </a:r>
            <a:endParaRPr lang="en-US" sz="2400" dirty="0"/>
          </a:p>
        </p:txBody>
      </p:sp>
    </p:spTree>
    <p:extLst>
      <p:ext uri="{BB962C8B-B14F-4D97-AF65-F5344CB8AC3E}">
        <p14:creationId xmlns:p14="http://schemas.microsoft.com/office/powerpoint/2010/main" val="218735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Question Do I Ask When? </a:t>
            </a:r>
            <a:r>
              <a:rPr lang="en-US" sz="1800" dirty="0" smtClean="0"/>
              <a:t>(Archer &amp; Hughes, 2011)</a:t>
            </a:r>
            <a:endParaRPr lang="en-US" sz="1800" dirty="0"/>
          </a:p>
        </p:txBody>
      </p:sp>
      <p:graphicFrame>
        <p:nvGraphicFramePr>
          <p:cNvPr id="5" name="Content Placeholder 4"/>
          <p:cNvGraphicFramePr>
            <a:graphicFrameLocks noGrp="1"/>
          </p:cNvGraphicFramePr>
          <p:nvPr>
            <p:ph sz="quarter" idx="1"/>
            <p:extLst/>
          </p:nvPr>
        </p:nvGraphicFramePr>
        <p:xfrm>
          <a:off x="616689" y="1931221"/>
          <a:ext cx="7775943" cy="3447479"/>
        </p:xfrm>
        <a:graphic>
          <a:graphicData uri="http://schemas.openxmlformats.org/drawingml/2006/table">
            <a:tbl>
              <a:tblPr firstRow="1" bandRow="1">
                <a:tableStyleId>{5C22544A-7EE6-4342-B048-85BDC9FD1C3A}</a:tableStyleId>
              </a:tblPr>
              <a:tblGrid>
                <a:gridCol w="1298491">
                  <a:extLst>
                    <a:ext uri="{9D8B030D-6E8A-4147-A177-3AD203B41FA5}">
                      <a16:colId xmlns:a16="http://schemas.microsoft.com/office/drawing/2014/main" val="20000"/>
                    </a:ext>
                  </a:extLst>
                </a:gridCol>
                <a:gridCol w="2109112">
                  <a:extLst>
                    <a:ext uri="{9D8B030D-6E8A-4147-A177-3AD203B41FA5}">
                      <a16:colId xmlns:a16="http://schemas.microsoft.com/office/drawing/2014/main" val="20001"/>
                    </a:ext>
                  </a:extLst>
                </a:gridCol>
                <a:gridCol w="1504638">
                  <a:extLst>
                    <a:ext uri="{9D8B030D-6E8A-4147-A177-3AD203B41FA5}">
                      <a16:colId xmlns:a16="http://schemas.microsoft.com/office/drawing/2014/main" val="20002"/>
                    </a:ext>
                  </a:extLst>
                </a:gridCol>
                <a:gridCol w="1297172">
                  <a:extLst>
                    <a:ext uri="{9D8B030D-6E8A-4147-A177-3AD203B41FA5}">
                      <a16:colId xmlns:a16="http://schemas.microsoft.com/office/drawing/2014/main" val="20003"/>
                    </a:ext>
                  </a:extLst>
                </a:gridCol>
                <a:gridCol w="1566530">
                  <a:extLst>
                    <a:ext uri="{9D8B030D-6E8A-4147-A177-3AD203B41FA5}">
                      <a16:colId xmlns:a16="http://schemas.microsoft.com/office/drawing/2014/main" val="20004"/>
                    </a:ext>
                  </a:extLst>
                </a:gridCol>
              </a:tblGrid>
              <a:tr h="581538">
                <a:tc>
                  <a:txBody>
                    <a:bodyPr/>
                    <a:lstStyle/>
                    <a:p>
                      <a:r>
                        <a:rPr lang="en-US" dirty="0" smtClean="0"/>
                        <a:t>Question</a:t>
                      </a:r>
                      <a:r>
                        <a:rPr lang="en-US" baseline="0" dirty="0" smtClean="0"/>
                        <a:t> Type</a:t>
                      </a:r>
                      <a:endParaRPr lang="en-US" dirty="0"/>
                    </a:p>
                  </a:txBody>
                  <a:tcPr/>
                </a:tc>
                <a:tc>
                  <a:txBody>
                    <a:bodyPr/>
                    <a:lstStyle/>
                    <a:p>
                      <a:r>
                        <a:rPr lang="en-US" dirty="0" smtClean="0"/>
                        <a:t>Purpose of Questions</a:t>
                      </a:r>
                      <a:endParaRPr lang="en-US" dirty="0"/>
                    </a:p>
                  </a:txBody>
                  <a:tcPr/>
                </a:tc>
                <a:tc>
                  <a:txBody>
                    <a:bodyPr/>
                    <a:lstStyle/>
                    <a:p>
                      <a:r>
                        <a:rPr lang="en-US" dirty="0" smtClean="0"/>
                        <a:t>When</a:t>
                      </a:r>
                      <a:r>
                        <a:rPr lang="en-US" baseline="0" dirty="0" smtClean="0"/>
                        <a:t> to Ask?</a:t>
                      </a:r>
                    </a:p>
                  </a:txBody>
                  <a:tcPr/>
                </a:tc>
                <a:tc>
                  <a:txBody>
                    <a:bodyPr/>
                    <a:lstStyle/>
                    <a:p>
                      <a:r>
                        <a:rPr lang="en-US" dirty="0" smtClean="0"/>
                        <a:t>Response Modality</a:t>
                      </a:r>
                      <a:endParaRPr lang="en-US" dirty="0"/>
                    </a:p>
                  </a:txBody>
                  <a:tcPr/>
                </a:tc>
                <a:tc>
                  <a:txBody>
                    <a:bodyPr/>
                    <a:lstStyle/>
                    <a:p>
                      <a:r>
                        <a:rPr lang="en-US" dirty="0" smtClean="0"/>
                        <a:t>Response Length</a:t>
                      </a:r>
                      <a:endParaRPr lang="en-US" dirty="0"/>
                    </a:p>
                  </a:txBody>
                  <a:tcPr/>
                </a:tc>
                <a:extLst>
                  <a:ext uri="{0D108BD9-81ED-4DB2-BD59-A6C34878D82A}">
                    <a16:rowId xmlns:a16="http://schemas.microsoft.com/office/drawing/2014/main" val="10000"/>
                  </a:ext>
                </a:extLst>
              </a:tr>
              <a:tr h="745951">
                <a:tc>
                  <a:txBody>
                    <a:bodyPr/>
                    <a:lstStyle/>
                    <a:p>
                      <a:r>
                        <a:rPr lang="en-US" dirty="0" smtClean="0"/>
                        <a:t>Right There</a:t>
                      </a:r>
                      <a:endParaRPr lang="en-US" dirty="0"/>
                    </a:p>
                  </a:txBody>
                  <a:tcPr/>
                </a:tc>
                <a:tc>
                  <a:txBody>
                    <a:bodyPr/>
                    <a:lstStyle/>
                    <a:p>
                      <a:r>
                        <a:rPr lang="en-US" sz="1400" baseline="0" dirty="0" smtClean="0"/>
                        <a:t>Do students understand the basic structure?</a:t>
                      </a:r>
                      <a:endParaRPr lang="en-US" sz="1400" dirty="0"/>
                    </a:p>
                  </a:txBody>
                  <a:tcPr/>
                </a:tc>
                <a:tc>
                  <a:txBody>
                    <a:bodyPr/>
                    <a:lstStyle/>
                    <a:p>
                      <a:r>
                        <a:rPr lang="en-US" sz="1400" dirty="0" smtClean="0"/>
                        <a:t>During reading</a:t>
                      </a:r>
                    </a:p>
                    <a:p>
                      <a:r>
                        <a:rPr lang="en-US" sz="1400" i="1" dirty="0" smtClean="0"/>
                        <a:t>After reading</a:t>
                      </a:r>
                      <a:endParaRPr lang="en-US" sz="1400" i="1" dirty="0"/>
                    </a:p>
                  </a:txBody>
                  <a:tcPr/>
                </a:tc>
                <a:tc>
                  <a:txBody>
                    <a:bodyPr/>
                    <a:lstStyle/>
                    <a:p>
                      <a:r>
                        <a:rPr lang="en-US" sz="1400" dirty="0" smtClean="0"/>
                        <a:t>Individual</a:t>
                      </a:r>
                      <a:r>
                        <a:rPr lang="en-US" sz="1400" baseline="0" dirty="0" smtClean="0"/>
                        <a:t> o</a:t>
                      </a:r>
                      <a:r>
                        <a:rPr lang="en-US" sz="1400" dirty="0" smtClean="0"/>
                        <a:t>ral, choral</a:t>
                      </a:r>
                      <a:endParaRPr lang="en-US" sz="1400" dirty="0"/>
                    </a:p>
                  </a:txBody>
                  <a:tcPr/>
                </a:tc>
                <a:tc>
                  <a:txBody>
                    <a:bodyPr/>
                    <a:lstStyle/>
                    <a:p>
                      <a:r>
                        <a:rPr lang="en-US" sz="1400" dirty="0" smtClean="0"/>
                        <a:t>A</a:t>
                      </a:r>
                      <a:r>
                        <a:rPr lang="en-US" sz="1400" baseline="0" dirty="0" smtClean="0"/>
                        <a:t> word, a phrase, or a sentence; </a:t>
                      </a:r>
                    </a:p>
                    <a:p>
                      <a:r>
                        <a:rPr lang="en-US" sz="1400" baseline="0" dirty="0" smtClean="0"/>
                        <a:t>2-10 seconds</a:t>
                      </a:r>
                      <a:endParaRPr lang="en-US" sz="1400" dirty="0"/>
                    </a:p>
                  </a:txBody>
                  <a:tcPr/>
                </a:tc>
                <a:extLst>
                  <a:ext uri="{0D108BD9-81ED-4DB2-BD59-A6C34878D82A}">
                    <a16:rowId xmlns:a16="http://schemas.microsoft.com/office/drawing/2014/main" val="10001"/>
                  </a:ext>
                </a:extLst>
              </a:tr>
              <a:tr h="971213">
                <a:tc>
                  <a:txBody>
                    <a:bodyPr/>
                    <a:lstStyle/>
                    <a:p>
                      <a:r>
                        <a:rPr lang="en-US" dirty="0" smtClean="0"/>
                        <a:t>Think and Search</a:t>
                      </a:r>
                      <a:endParaRPr lang="en-US" dirty="0"/>
                    </a:p>
                  </a:txBody>
                  <a:tcPr/>
                </a:tc>
                <a:tc>
                  <a:txBody>
                    <a:bodyPr/>
                    <a:lstStyle/>
                    <a:p>
                      <a:r>
                        <a:rPr lang="en-US" sz="1400" dirty="0" smtClean="0"/>
                        <a:t>Are</a:t>
                      </a:r>
                      <a:r>
                        <a:rPr lang="en-US" sz="1400" baseline="0" dirty="0" smtClean="0"/>
                        <a:t> students making important inferences within the text?</a:t>
                      </a:r>
                      <a:endParaRPr lang="en-US" sz="1400" dirty="0"/>
                    </a:p>
                  </a:txBody>
                  <a:tcPr/>
                </a:tc>
                <a:tc>
                  <a:txBody>
                    <a:bodyPr/>
                    <a:lstStyle/>
                    <a:p>
                      <a:r>
                        <a:rPr lang="en-US" sz="1400" dirty="0" smtClean="0"/>
                        <a:t>During reading</a:t>
                      </a:r>
                    </a:p>
                    <a:p>
                      <a:r>
                        <a:rPr lang="en-US" sz="1400" dirty="0" smtClean="0"/>
                        <a:t>After</a:t>
                      </a:r>
                      <a:r>
                        <a:rPr lang="en-US" sz="1400" baseline="0" dirty="0" smtClean="0"/>
                        <a:t> reading</a:t>
                      </a:r>
                      <a:endParaRPr lang="en-US" sz="1400" dirty="0"/>
                    </a:p>
                  </a:txBody>
                  <a:tcPr/>
                </a:tc>
                <a:tc>
                  <a:txBody>
                    <a:bodyPr/>
                    <a:lstStyle/>
                    <a:p>
                      <a:r>
                        <a:rPr lang="en-US" sz="1400" baseline="0" dirty="0" smtClean="0"/>
                        <a:t>Turn-and-talk; small groups; </a:t>
                      </a:r>
                      <a:r>
                        <a:rPr lang="en-US" sz="1400" i="1" baseline="0" dirty="0" smtClean="0"/>
                        <a:t>written</a:t>
                      </a:r>
                      <a:endParaRPr lang="en-US" sz="1400" i="1" dirty="0"/>
                    </a:p>
                  </a:txBody>
                  <a:tcPr/>
                </a:tc>
                <a:tc>
                  <a:txBody>
                    <a:bodyPr/>
                    <a:lstStyle/>
                    <a:p>
                      <a:r>
                        <a:rPr lang="en-US" sz="1400" dirty="0" smtClean="0"/>
                        <a:t>Two</a:t>
                      </a:r>
                      <a:r>
                        <a:rPr lang="en-US" sz="1400" baseline="0" dirty="0" smtClean="0"/>
                        <a:t> or three sentences; </a:t>
                      </a:r>
                    </a:p>
                    <a:p>
                      <a:r>
                        <a:rPr lang="en-US" sz="1400" baseline="0" dirty="0" smtClean="0"/>
                        <a:t>10-60 seconds</a:t>
                      </a:r>
                      <a:endParaRPr lang="en-US" sz="1400" dirty="0"/>
                    </a:p>
                  </a:txBody>
                  <a:tcPr/>
                </a:tc>
                <a:extLst>
                  <a:ext uri="{0D108BD9-81ED-4DB2-BD59-A6C34878D82A}">
                    <a16:rowId xmlns:a16="http://schemas.microsoft.com/office/drawing/2014/main" val="10002"/>
                  </a:ext>
                </a:extLst>
              </a:tr>
              <a:tr h="1090235">
                <a:tc>
                  <a:txBody>
                    <a:bodyPr/>
                    <a:lstStyle/>
                    <a:p>
                      <a:r>
                        <a:rPr lang="en-US" dirty="0" smtClean="0"/>
                        <a:t>Author</a:t>
                      </a:r>
                      <a:r>
                        <a:rPr lang="en-US" baseline="0" dirty="0" smtClean="0"/>
                        <a:t> and You</a:t>
                      </a:r>
                      <a:endParaRPr lang="en-US" dirty="0"/>
                    </a:p>
                  </a:txBody>
                  <a:tcPr/>
                </a:tc>
                <a:tc>
                  <a:txBody>
                    <a:bodyPr/>
                    <a:lstStyle/>
                    <a:p>
                      <a:r>
                        <a:rPr lang="en-US" sz="1400" dirty="0" smtClean="0"/>
                        <a:t>Do</a:t>
                      </a:r>
                      <a:r>
                        <a:rPr lang="en-US" sz="1400" baseline="0" dirty="0" smtClean="0"/>
                        <a:t> the students see how this text relates to them, other texts, or our world?</a:t>
                      </a:r>
                      <a:endParaRPr lang="en-US" sz="1400" dirty="0"/>
                    </a:p>
                  </a:txBody>
                  <a:tcPr/>
                </a:tc>
                <a:tc>
                  <a:txBody>
                    <a:bodyPr/>
                    <a:lstStyle/>
                    <a:p>
                      <a:r>
                        <a:rPr lang="en-US" sz="1400" dirty="0" smtClean="0"/>
                        <a:t>After reading</a:t>
                      </a:r>
                      <a:endParaRPr lang="en-US" sz="1400" dirty="0"/>
                    </a:p>
                  </a:txBody>
                  <a:tcPr/>
                </a:tc>
                <a:tc>
                  <a:txBody>
                    <a:bodyPr/>
                    <a:lstStyle/>
                    <a:p>
                      <a:r>
                        <a:rPr lang="en-US" sz="1400" dirty="0" smtClean="0"/>
                        <a:t>Small groups; written;</a:t>
                      </a:r>
                      <a:r>
                        <a:rPr lang="en-US" sz="1400" baseline="0" dirty="0" smtClean="0"/>
                        <a:t> homework</a:t>
                      </a:r>
                      <a:endParaRPr lang="en-US" sz="1400" dirty="0"/>
                    </a:p>
                  </a:txBody>
                  <a:tcPr/>
                </a:tc>
                <a:tc>
                  <a:txBody>
                    <a:bodyPr/>
                    <a:lstStyle/>
                    <a:p>
                      <a:r>
                        <a:rPr lang="en-US" sz="1400" dirty="0" smtClean="0"/>
                        <a:t>Three or more sentences; </a:t>
                      </a:r>
                    </a:p>
                    <a:p>
                      <a:r>
                        <a:rPr lang="en-US" sz="1400" dirty="0" smtClean="0"/>
                        <a:t>30-120</a:t>
                      </a:r>
                      <a:r>
                        <a:rPr lang="en-US" sz="1400" baseline="0" dirty="0" smtClean="0"/>
                        <a:t> seconds</a:t>
                      </a:r>
                      <a:endParaRPr lang="en-US" sz="1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354924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WHY you are asking a question</a:t>
            </a:r>
            <a:endParaRPr lang="en-US" dirty="0"/>
          </a:p>
        </p:txBody>
      </p:sp>
      <p:sp>
        <p:nvSpPr>
          <p:cNvPr id="4" name="Rectangle 3"/>
          <p:cNvSpPr/>
          <p:nvPr/>
        </p:nvSpPr>
        <p:spPr>
          <a:xfrm>
            <a:off x="299210" y="2566788"/>
            <a:ext cx="3741164" cy="830997"/>
          </a:xfrm>
          <a:prstGeom prst="rect">
            <a:avLst/>
          </a:prstGeom>
          <a:solidFill>
            <a:schemeClr val="accent2"/>
          </a:solidFill>
        </p:spPr>
        <p:txBody>
          <a:bodyPr wrap="square">
            <a:spAutoFit/>
          </a:bodyPr>
          <a:lstStyle/>
          <a:p>
            <a:r>
              <a:rPr lang="en-US" sz="2400" dirty="0"/>
              <a:t>What was Monseigneur about to do?</a:t>
            </a:r>
          </a:p>
        </p:txBody>
      </p:sp>
      <p:sp>
        <p:nvSpPr>
          <p:cNvPr id="5" name="Rectangle 4"/>
          <p:cNvSpPr/>
          <p:nvPr/>
        </p:nvSpPr>
        <p:spPr>
          <a:xfrm>
            <a:off x="3976582" y="2566788"/>
            <a:ext cx="5082359" cy="830997"/>
          </a:xfrm>
          <a:prstGeom prst="rect">
            <a:avLst/>
          </a:prstGeom>
          <a:solidFill>
            <a:schemeClr val="accent2"/>
          </a:solidFill>
        </p:spPr>
        <p:txBody>
          <a:bodyPr wrap="square">
            <a:spAutoFit/>
          </a:bodyPr>
          <a:lstStyle/>
          <a:p>
            <a:r>
              <a:rPr lang="en-US" sz="2400" dirty="0" smtClean="0"/>
              <a:t>The phrase “take his chocolate” is critical to know and use</a:t>
            </a:r>
            <a:endParaRPr lang="en-US" sz="2400" dirty="0"/>
          </a:p>
        </p:txBody>
      </p:sp>
      <p:sp>
        <p:nvSpPr>
          <p:cNvPr id="7" name="Rectangle 6"/>
          <p:cNvSpPr/>
          <p:nvPr/>
        </p:nvSpPr>
        <p:spPr>
          <a:xfrm>
            <a:off x="4260113" y="3397784"/>
            <a:ext cx="4798828" cy="1200329"/>
          </a:xfrm>
          <a:prstGeom prst="rect">
            <a:avLst/>
          </a:prstGeom>
          <a:solidFill>
            <a:srgbClr val="C00000"/>
          </a:solidFill>
        </p:spPr>
        <p:txBody>
          <a:bodyPr wrap="square">
            <a:spAutoFit/>
          </a:bodyPr>
          <a:lstStyle/>
          <a:p>
            <a:r>
              <a:rPr lang="en-US" sz="2400" dirty="0" smtClean="0"/>
              <a:t>Understanding the nature of the indulgence helps you understand the larger theme.</a:t>
            </a:r>
            <a:endParaRPr lang="en-US" sz="2400" dirty="0"/>
          </a:p>
        </p:txBody>
      </p:sp>
      <p:sp>
        <p:nvSpPr>
          <p:cNvPr id="8" name="Rectangle 7"/>
          <p:cNvSpPr/>
          <p:nvPr/>
        </p:nvSpPr>
        <p:spPr>
          <a:xfrm>
            <a:off x="299210" y="3397785"/>
            <a:ext cx="3960903" cy="1200329"/>
          </a:xfrm>
          <a:prstGeom prst="rect">
            <a:avLst/>
          </a:prstGeom>
          <a:solidFill>
            <a:srgbClr val="C00000"/>
          </a:solidFill>
        </p:spPr>
        <p:txBody>
          <a:bodyPr wrap="square">
            <a:spAutoFit/>
          </a:bodyPr>
          <a:lstStyle/>
          <a:p>
            <a:r>
              <a:rPr lang="en-US" sz="2400" dirty="0" smtClean="0"/>
              <a:t>What can we infer about Monseigneur’s  way of life?</a:t>
            </a:r>
            <a:endParaRPr lang="en-US" sz="2400" dirty="0"/>
          </a:p>
        </p:txBody>
      </p:sp>
      <p:sp>
        <p:nvSpPr>
          <p:cNvPr id="3" name="TextBox 2"/>
          <p:cNvSpPr txBox="1"/>
          <p:nvPr/>
        </p:nvSpPr>
        <p:spPr>
          <a:xfrm rot="1075223">
            <a:off x="997143" y="3105396"/>
            <a:ext cx="7149714" cy="584775"/>
          </a:xfrm>
          <a:prstGeom prst="rect">
            <a:avLst/>
          </a:prstGeom>
          <a:solidFill>
            <a:schemeClr val="accent6">
              <a:lumMod val="75000"/>
            </a:schemeClr>
          </a:solidFill>
        </p:spPr>
        <p:txBody>
          <a:bodyPr wrap="none" rtlCol="0">
            <a:spAutoFit/>
          </a:bodyPr>
          <a:lstStyle/>
          <a:p>
            <a:r>
              <a:rPr lang="en-US" sz="3200" dirty="0" smtClean="0"/>
              <a:t>Focus on your CONTENT OBJECTIVE</a:t>
            </a:r>
            <a:endParaRPr lang="en-US" sz="3200" dirty="0"/>
          </a:p>
        </p:txBody>
      </p:sp>
    </p:spTree>
    <p:extLst>
      <p:ext uri="{BB962C8B-B14F-4D97-AF65-F5344CB8AC3E}">
        <p14:creationId xmlns:p14="http://schemas.microsoft.com/office/powerpoint/2010/main" val="423741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152400" y="198438"/>
            <a:ext cx="7467600" cy="1020762"/>
          </a:xfrm>
        </p:spPr>
        <p:txBody>
          <a:bodyPr/>
          <a:lstStyle/>
          <a:p>
            <a:pPr eaLnBrk="1" hangingPunct="1">
              <a:defRPr/>
            </a:pPr>
            <a:r>
              <a:rPr lang="en-US" dirty="0" smtClean="0"/>
              <a:t>ABCD </a:t>
            </a:r>
            <a:r>
              <a:rPr lang="en-US" dirty="0" err="1" smtClean="0"/>
              <a:t>Prereading</a:t>
            </a:r>
            <a:r>
              <a:rPr lang="en-US" dirty="0" smtClean="0"/>
              <a:t> Process</a:t>
            </a:r>
          </a:p>
        </p:txBody>
      </p:sp>
      <p:sp>
        <p:nvSpPr>
          <p:cNvPr id="408579" name="Rectangle 3"/>
          <p:cNvSpPr>
            <a:spLocks noGrp="1" noChangeArrowheads="1"/>
          </p:cNvSpPr>
          <p:nvPr>
            <p:ph type="body" idx="1"/>
          </p:nvPr>
        </p:nvSpPr>
        <p:spPr/>
        <p:txBody>
          <a:bodyPr/>
          <a:lstStyle/>
          <a:p>
            <a:pPr eaLnBrk="1" hangingPunct="1"/>
            <a:r>
              <a:rPr lang="en-US" dirty="0" smtClean="0"/>
              <a:t>Four simple steps to success</a:t>
            </a:r>
          </a:p>
          <a:p>
            <a:pPr lvl="1" eaLnBrk="1" hangingPunct="1"/>
            <a:r>
              <a:rPr lang="en-US" b="1" dirty="0" smtClean="0"/>
              <a:t>A</a:t>
            </a:r>
            <a:r>
              <a:rPr lang="en-US" dirty="0" smtClean="0"/>
              <a:t>ctivate prior knowledge</a:t>
            </a:r>
          </a:p>
          <a:p>
            <a:pPr lvl="1" eaLnBrk="1" hangingPunct="1"/>
            <a:r>
              <a:rPr lang="en-US" b="1" dirty="0" smtClean="0"/>
              <a:t>B</a:t>
            </a:r>
            <a:r>
              <a:rPr lang="en-US" dirty="0" smtClean="0"/>
              <a:t>uild background</a:t>
            </a:r>
          </a:p>
          <a:p>
            <a:pPr lvl="1" eaLnBrk="1" hangingPunct="1"/>
            <a:r>
              <a:rPr lang="en-US" b="1" dirty="0" smtClean="0"/>
              <a:t>C</a:t>
            </a:r>
            <a:r>
              <a:rPr lang="en-US" dirty="0" smtClean="0"/>
              <a:t>oncentrate on vocabulary</a:t>
            </a:r>
          </a:p>
          <a:p>
            <a:pPr lvl="1" eaLnBrk="1" hangingPunct="1"/>
            <a:r>
              <a:rPr lang="en-US" b="1" dirty="0" smtClean="0"/>
              <a:t>D</a:t>
            </a:r>
            <a:r>
              <a:rPr lang="en-US" dirty="0" smtClean="0"/>
              <a:t>escribe purpose for reading</a:t>
            </a:r>
            <a:endParaRPr lang="en-US" b="1" dirty="0" smtClean="0"/>
          </a:p>
        </p:txBody>
      </p:sp>
    </p:spTree>
    <p:extLst>
      <p:ext uri="{BB962C8B-B14F-4D97-AF65-F5344CB8AC3E}">
        <p14:creationId xmlns:p14="http://schemas.microsoft.com/office/powerpoint/2010/main" val="4016848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par>
                                <p:cTn id="7" presetID="1" presetClass="entr" presetSubtype="0" fill="hold" grpId="0" nodeType="withEffect">
                                  <p:stCondLst>
                                    <p:cond delay="5500"/>
                                  </p:stCondLst>
                                  <p:childTnLst>
                                    <p:set>
                                      <p:cBhvr>
                                        <p:cTn id="8" dur="1" fill="hold">
                                          <p:stCondLst>
                                            <p:cond delay="0"/>
                                          </p:stCondLst>
                                        </p:cTn>
                                        <p:tgtEl>
                                          <p:spTgt spid="408579">
                                            <p:txEl>
                                              <p:pRg st="1" end="1"/>
                                            </p:txEl>
                                          </p:spTgt>
                                        </p:tgtEl>
                                        <p:attrNameLst>
                                          <p:attrName>style.visibility</p:attrName>
                                        </p:attrNameLst>
                                      </p:cBhvr>
                                      <p:to>
                                        <p:strVal val="visible"/>
                                      </p:to>
                                    </p:set>
                                  </p:childTnLst>
                                </p:cTn>
                              </p:par>
                              <p:par>
                                <p:cTn id="9" presetID="1" presetClass="entr" presetSubtype="0" fill="hold" grpId="0" nodeType="withEffect">
                                  <p:stCondLst>
                                    <p:cond delay="5900"/>
                                  </p:stCondLst>
                                  <p:childTnLst>
                                    <p:set>
                                      <p:cBhvr>
                                        <p:cTn id="10" dur="1" fill="hold">
                                          <p:stCondLst>
                                            <p:cond delay="0"/>
                                          </p:stCondLst>
                                        </p:cTn>
                                        <p:tgtEl>
                                          <p:spTgt spid="408579">
                                            <p:txEl>
                                              <p:pRg st="2" end="2"/>
                                            </p:txEl>
                                          </p:spTgt>
                                        </p:tgtEl>
                                        <p:attrNameLst>
                                          <p:attrName>style.visibility</p:attrName>
                                        </p:attrNameLst>
                                      </p:cBhvr>
                                      <p:to>
                                        <p:strVal val="visible"/>
                                      </p:to>
                                    </p:set>
                                  </p:childTnLst>
                                </p:cTn>
                              </p:par>
                              <p:par>
                                <p:cTn id="11" presetID="1" presetClass="entr" presetSubtype="0" fill="hold" grpId="0" nodeType="withEffect">
                                  <p:stCondLst>
                                    <p:cond delay="6300"/>
                                  </p:stCondLst>
                                  <p:childTnLst>
                                    <p:set>
                                      <p:cBhvr>
                                        <p:cTn id="12" dur="1" fill="hold">
                                          <p:stCondLst>
                                            <p:cond delay="0"/>
                                          </p:stCondLst>
                                        </p:cTn>
                                        <p:tgtEl>
                                          <p:spTgt spid="408579">
                                            <p:txEl>
                                              <p:pRg st="3" end="3"/>
                                            </p:txEl>
                                          </p:spTgt>
                                        </p:tgtEl>
                                        <p:attrNameLst>
                                          <p:attrName>style.visibility</p:attrName>
                                        </p:attrNameLst>
                                      </p:cBhvr>
                                      <p:to>
                                        <p:strVal val="visible"/>
                                      </p:to>
                                    </p:set>
                                  </p:childTnLst>
                                </p:cTn>
                              </p:par>
                              <p:par>
                                <p:cTn id="13" presetID="1" presetClass="entr" presetSubtype="0" fill="hold" grpId="0" nodeType="withEffect">
                                  <p:stCondLst>
                                    <p:cond delay="6300"/>
                                  </p:stCondLst>
                                  <p:childTnLst>
                                    <p:set>
                                      <p:cBhvr>
                                        <p:cTn id="14" dur="1" fill="hold">
                                          <p:stCondLst>
                                            <p:cond delay="0"/>
                                          </p:stCondLst>
                                        </p:cTn>
                                        <p:tgtEl>
                                          <p:spTgt spid="408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Considerations</a:t>
            </a:r>
            <a:endParaRPr lang="en-US" dirty="0"/>
          </a:p>
        </p:txBody>
      </p:sp>
      <p:sp>
        <p:nvSpPr>
          <p:cNvPr id="3" name="Content Placeholder 2"/>
          <p:cNvSpPr>
            <a:spLocks noGrp="1"/>
          </p:cNvSpPr>
          <p:nvPr>
            <p:ph sz="quarter" idx="1"/>
          </p:nvPr>
        </p:nvSpPr>
        <p:spPr>
          <a:xfrm>
            <a:off x="827700" y="2052925"/>
            <a:ext cx="7471348" cy="4452047"/>
          </a:xfrm>
        </p:spPr>
        <p:txBody>
          <a:bodyPr>
            <a:normAutofit fontScale="92500" lnSpcReduction="10000"/>
          </a:bodyPr>
          <a:lstStyle/>
          <a:p>
            <a:r>
              <a:rPr lang="en-US" dirty="0" smtClean="0"/>
              <a:t>Different questions for different purposes</a:t>
            </a:r>
          </a:p>
          <a:p>
            <a:pPr lvl="1"/>
            <a:r>
              <a:rPr lang="en-US" dirty="0" smtClean="0"/>
              <a:t>Focus on your  </a:t>
            </a:r>
          </a:p>
          <a:p>
            <a:r>
              <a:rPr lang="en-US" dirty="0" smtClean="0"/>
              <a:t>Plan (script) your questions.</a:t>
            </a:r>
          </a:p>
          <a:p>
            <a:pPr lvl="1"/>
            <a:r>
              <a:rPr lang="en-US" dirty="0" smtClean="0"/>
              <a:t>Make sure the question language is clear</a:t>
            </a:r>
          </a:p>
          <a:p>
            <a:pPr lvl="1"/>
            <a:r>
              <a:rPr lang="en-US" dirty="0" smtClean="0"/>
              <a:t>Answer the question yourself: Will your students be able to give the answer you would like?</a:t>
            </a:r>
          </a:p>
          <a:p>
            <a:r>
              <a:rPr lang="en-US" dirty="0" smtClean="0"/>
              <a:t>Determine how you will elicit responses.</a:t>
            </a:r>
          </a:p>
          <a:p>
            <a:pPr lvl="1"/>
            <a:r>
              <a:rPr lang="en-US" dirty="0" smtClean="0"/>
              <a:t>Whole group response? (choral)</a:t>
            </a:r>
          </a:p>
          <a:p>
            <a:pPr lvl="1"/>
            <a:r>
              <a:rPr lang="en-US" dirty="0" smtClean="0"/>
              <a:t>Individual response? (teacher-student)</a:t>
            </a:r>
          </a:p>
          <a:p>
            <a:pPr lvl="1"/>
            <a:r>
              <a:rPr lang="en-US" dirty="0" smtClean="0"/>
              <a:t>Turn-and-talk? (pairs)</a:t>
            </a:r>
          </a:p>
          <a:p>
            <a:pPr lvl="1"/>
            <a:r>
              <a:rPr lang="en-US" dirty="0" smtClean="0"/>
              <a:t>Think-pair-share? (student + pairs + teacher-student)</a:t>
            </a:r>
          </a:p>
          <a:p>
            <a:r>
              <a:rPr lang="en-US" dirty="0" smtClean="0"/>
              <a:t>Provide ample wait time. … 3 seconds at least</a:t>
            </a:r>
          </a:p>
        </p:txBody>
      </p:sp>
    </p:spTree>
    <p:extLst>
      <p:ext uri="{BB962C8B-B14F-4D97-AF65-F5344CB8AC3E}">
        <p14:creationId xmlns:p14="http://schemas.microsoft.com/office/powerpoint/2010/main" val="1406672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Activating Prior Knowledge: Best Practices</a:t>
            </a:r>
            <a:endParaRPr lang="en-US" dirty="0"/>
          </a:p>
        </p:txBody>
      </p:sp>
      <p:sp>
        <p:nvSpPr>
          <p:cNvPr id="3" name="Content Placeholder 2"/>
          <p:cNvSpPr>
            <a:spLocks noGrp="1"/>
          </p:cNvSpPr>
          <p:nvPr>
            <p:ph idx="1"/>
          </p:nvPr>
        </p:nvSpPr>
        <p:spPr/>
        <p:txBody>
          <a:bodyPr>
            <a:normAutofit/>
          </a:bodyPr>
          <a:lstStyle/>
          <a:p>
            <a:r>
              <a:rPr lang="en-US" dirty="0" smtClean="0"/>
              <a:t>DO:</a:t>
            </a:r>
          </a:p>
          <a:p>
            <a:pPr lvl="1"/>
            <a:r>
              <a:rPr lang="en-US" dirty="0" smtClean="0"/>
              <a:t>Relate the text to students’ lives</a:t>
            </a:r>
          </a:p>
          <a:p>
            <a:pPr lvl="1"/>
            <a:r>
              <a:rPr lang="en-US" dirty="0" smtClean="0"/>
              <a:t>“Sell” the text</a:t>
            </a:r>
          </a:p>
          <a:p>
            <a:pPr lvl="1"/>
            <a:r>
              <a:rPr lang="en-US" dirty="0" smtClean="0"/>
              <a:t>Link to recent learning (especially if themed)</a:t>
            </a:r>
          </a:p>
          <a:p>
            <a:pPr lvl="1"/>
            <a:r>
              <a:rPr lang="en-US" dirty="0" smtClean="0"/>
              <a:t>Make it quick (5 minutes)</a:t>
            </a:r>
          </a:p>
          <a:p>
            <a:pPr lvl="1"/>
            <a:r>
              <a:rPr lang="en-US" dirty="0" smtClean="0"/>
              <a:t>Have students share their knowledge with each other</a:t>
            </a:r>
          </a:p>
          <a:p>
            <a:r>
              <a:rPr lang="en-US" dirty="0" smtClean="0"/>
              <a:t>DO NOT:</a:t>
            </a:r>
          </a:p>
          <a:p>
            <a:pPr lvl="1"/>
            <a:r>
              <a:rPr lang="en-US" dirty="0" smtClean="0"/>
              <a:t>Spend a long time on this </a:t>
            </a:r>
          </a:p>
          <a:p>
            <a:pPr lvl="1"/>
            <a:r>
              <a:rPr lang="en-US" dirty="0" smtClean="0"/>
              <a:t>Ask students to tell you what they know when it’s clear they know very little</a:t>
            </a:r>
            <a:endParaRPr lang="en-US" dirty="0"/>
          </a:p>
        </p:txBody>
      </p:sp>
    </p:spTree>
    <p:extLst>
      <p:ext uri="{BB962C8B-B14F-4D97-AF65-F5344CB8AC3E}">
        <p14:creationId xmlns:p14="http://schemas.microsoft.com/office/powerpoint/2010/main" val="3824591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Build </a:t>
            </a:r>
            <a:r>
              <a:rPr lang="en-US" dirty="0" smtClean="0"/>
              <a:t>Background</a:t>
            </a:r>
            <a:endParaRPr lang="en-US" dirty="0"/>
          </a:p>
        </p:txBody>
      </p:sp>
      <p:sp>
        <p:nvSpPr>
          <p:cNvPr id="3" name="Content Placeholder 2"/>
          <p:cNvSpPr>
            <a:spLocks noGrp="1"/>
          </p:cNvSpPr>
          <p:nvPr>
            <p:ph idx="1"/>
          </p:nvPr>
        </p:nvSpPr>
        <p:spPr>
          <a:xfrm>
            <a:off x="228600" y="1341437"/>
            <a:ext cx="8610600" cy="4525963"/>
          </a:xfrm>
        </p:spPr>
        <p:txBody>
          <a:bodyPr/>
          <a:lstStyle/>
          <a:p>
            <a:r>
              <a:rPr lang="en-US" dirty="0" smtClean="0"/>
              <a:t>Before reading, provide information you don’t expect your students to know and will make the reading </a:t>
            </a:r>
            <a:r>
              <a:rPr lang="en-US" dirty="0" smtClean="0"/>
              <a:t>easier</a:t>
            </a:r>
          </a:p>
          <a:p>
            <a:r>
              <a:rPr lang="en-US" dirty="0" smtClean="0"/>
              <a:t>Take this time to</a:t>
            </a:r>
          </a:p>
          <a:p>
            <a:pPr lvl="1"/>
            <a:r>
              <a:rPr lang="en-US" dirty="0" smtClean="0"/>
              <a:t>Build interest</a:t>
            </a:r>
          </a:p>
          <a:p>
            <a:pPr lvl="1"/>
            <a:r>
              <a:rPr lang="en-US" dirty="0" smtClean="0"/>
              <a:t>Relate to students</a:t>
            </a:r>
          </a:p>
          <a:p>
            <a:r>
              <a:rPr lang="en-US" dirty="0" smtClean="0"/>
              <a:t>Use</a:t>
            </a:r>
          </a:p>
          <a:p>
            <a:pPr lvl="1"/>
            <a:r>
              <a:rPr lang="en-US" dirty="0" smtClean="0"/>
              <a:t>video clips</a:t>
            </a:r>
          </a:p>
          <a:p>
            <a:pPr lvl="1"/>
            <a:r>
              <a:rPr lang="en-US" dirty="0" smtClean="0"/>
              <a:t>images</a:t>
            </a:r>
          </a:p>
          <a:p>
            <a:pPr lvl="1"/>
            <a:r>
              <a:rPr lang="en-US" dirty="0" smtClean="0"/>
              <a:t>maps</a:t>
            </a:r>
          </a:p>
          <a:p>
            <a:pPr lvl="1"/>
            <a:r>
              <a:rPr lang="en-US" dirty="0" smtClean="0"/>
              <a:t>discussion and short “lecture”</a:t>
            </a:r>
            <a:endParaRPr lang="en-US" dirty="0" smtClean="0"/>
          </a:p>
          <a:p>
            <a:pPr lvl="1"/>
            <a:endParaRPr lang="en-US" dirty="0" smtClean="0"/>
          </a:p>
          <a:p>
            <a:endParaRPr lang="en-US" dirty="0"/>
          </a:p>
        </p:txBody>
      </p:sp>
    </p:spTree>
    <p:extLst>
      <p:ext uri="{BB962C8B-B14F-4D97-AF65-F5344CB8AC3E}">
        <p14:creationId xmlns:p14="http://schemas.microsoft.com/office/powerpoint/2010/main" val="151387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027237"/>
            <a:ext cx="8229600" cy="4525963"/>
          </a:xfrm>
        </p:spPr>
        <p:txBody>
          <a:bodyPr>
            <a:normAutofit fontScale="92500"/>
          </a:bodyPr>
          <a:lstStyle/>
          <a:p>
            <a:r>
              <a:rPr lang="en-US" b="1" dirty="0" smtClean="0"/>
              <a:t>Do this:</a:t>
            </a:r>
          </a:p>
          <a:p>
            <a:pPr lvl="1"/>
            <a:r>
              <a:rPr lang="en-US" dirty="0" smtClean="0"/>
              <a:t>Plan carefully (choose content and figure out how to engage students in it)</a:t>
            </a:r>
          </a:p>
          <a:p>
            <a:pPr lvl="1"/>
            <a:r>
              <a:rPr lang="en-US" dirty="0" smtClean="0"/>
              <a:t>Make it snappy</a:t>
            </a:r>
          </a:p>
          <a:p>
            <a:pPr lvl="1"/>
            <a:r>
              <a:rPr lang="en-US" dirty="0" smtClean="0"/>
              <a:t>Be direct, simple, clear, and excited</a:t>
            </a:r>
          </a:p>
          <a:p>
            <a:pPr lvl="1"/>
            <a:r>
              <a:rPr lang="en-US" dirty="0" smtClean="0"/>
              <a:t>Get students talking and discussing</a:t>
            </a:r>
          </a:p>
          <a:p>
            <a:r>
              <a:rPr lang="en-US" b="1" dirty="0" smtClean="0"/>
              <a:t>Not this:</a:t>
            </a:r>
          </a:p>
          <a:p>
            <a:pPr lvl="1"/>
            <a:r>
              <a:rPr lang="en-US" dirty="0" smtClean="0"/>
              <a:t>Spend all your time finding the content (organizationally plan)</a:t>
            </a:r>
          </a:p>
          <a:p>
            <a:pPr lvl="1"/>
            <a:r>
              <a:rPr lang="en-US" dirty="0" smtClean="0"/>
              <a:t>Take a long time (5 minutes is probably good)</a:t>
            </a:r>
          </a:p>
          <a:p>
            <a:pPr lvl="1"/>
            <a:r>
              <a:rPr lang="en-US" dirty="0" smtClean="0"/>
              <a:t>Use images/videos/graphics mostly because they are fun and not because they are useful … best if they are both!</a:t>
            </a:r>
          </a:p>
          <a:p>
            <a:pPr lvl="1"/>
            <a:r>
              <a:rPr lang="en-US" dirty="0" smtClean="0"/>
              <a:t>Get fancy</a:t>
            </a:r>
          </a:p>
          <a:p>
            <a:pPr lvl="1"/>
            <a:endParaRPr lang="en-US" dirty="0"/>
          </a:p>
        </p:txBody>
      </p:sp>
      <p:pic>
        <p:nvPicPr>
          <p:cNvPr id="1028" name="Picture 4" descr="http://www.stevenyamshon.com/wp-content/uploads/2014/03/Cau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77863"/>
            <a:ext cx="6096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07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a:bodyPr>
          <a:lstStyle/>
          <a:p>
            <a:pPr eaLnBrk="1" hangingPunct="1"/>
            <a:r>
              <a:rPr lang="en-US" altLang="en-US" dirty="0" smtClean="0">
                <a:solidFill>
                  <a:srgbClr val="FF0000"/>
                </a:solidFill>
              </a:rPr>
              <a:t>Concentrate</a:t>
            </a:r>
            <a:r>
              <a:rPr lang="en-US" altLang="en-US" dirty="0" smtClean="0"/>
              <a:t> on vocabulary: </a:t>
            </a:r>
            <a:br>
              <a:rPr lang="en-US" altLang="en-US" dirty="0" smtClean="0"/>
            </a:br>
            <a:r>
              <a:rPr lang="en-US" altLang="en-US" dirty="0" smtClean="0"/>
              <a:t>Choosing </a:t>
            </a:r>
            <a:r>
              <a:rPr lang="en-US" altLang="en-US" dirty="0" smtClean="0"/>
              <a:t>words to teach</a:t>
            </a:r>
          </a:p>
        </p:txBody>
      </p:sp>
      <p:sp>
        <p:nvSpPr>
          <p:cNvPr id="23556" name="Rectangle 3"/>
          <p:cNvSpPr>
            <a:spLocks noGrp="1" noChangeArrowheads="1"/>
          </p:cNvSpPr>
          <p:nvPr>
            <p:ph idx="1"/>
          </p:nvPr>
        </p:nvSpPr>
        <p:spPr/>
        <p:txBody>
          <a:bodyPr/>
          <a:lstStyle/>
          <a:p>
            <a:pPr marL="457200" indent="-457200" eaLnBrk="1" hangingPunct="1">
              <a:buFont typeface="Wingdings" panose="05000000000000000000" pitchFamily="2" charset="2"/>
              <a:buAutoNum type="arabicPeriod"/>
            </a:pPr>
            <a:r>
              <a:rPr lang="en-US" altLang="en-US" sz="2000" dirty="0" smtClean="0"/>
              <a:t>Is the word </a:t>
            </a:r>
            <a:r>
              <a:rPr lang="en-US" altLang="en-US" sz="2000" i="1" dirty="0" smtClean="0"/>
              <a:t>useful</a:t>
            </a:r>
            <a:r>
              <a:rPr lang="en-US" altLang="en-US" sz="2000" dirty="0" smtClean="0"/>
              <a:t>?</a:t>
            </a:r>
          </a:p>
          <a:p>
            <a:pPr marL="512763" lvl="1" indent="-241300"/>
            <a:r>
              <a:rPr lang="en-US" altLang="en-US" sz="2200" dirty="0" smtClean="0"/>
              <a:t>In this particular text?</a:t>
            </a:r>
          </a:p>
          <a:p>
            <a:pPr marL="1085850" lvl="3" indent="-201613"/>
            <a:r>
              <a:rPr lang="en-US" altLang="en-US" sz="1600" dirty="0" smtClean="0"/>
              <a:t>Low frequency (i.e., Tier 3) words must be taught for certain texts</a:t>
            </a:r>
          </a:p>
          <a:p>
            <a:pPr marL="1085850" lvl="3" indent="-201613"/>
            <a:r>
              <a:rPr lang="en-US" altLang="en-US" sz="1600" dirty="0" smtClean="0"/>
              <a:t>Science and social studies texts often have many of these words</a:t>
            </a:r>
          </a:p>
          <a:p>
            <a:pPr marL="512763" lvl="1" indent="-241300"/>
            <a:r>
              <a:rPr lang="en-US" altLang="en-US" sz="2200" dirty="0" smtClean="0"/>
              <a:t>In general?</a:t>
            </a:r>
          </a:p>
          <a:p>
            <a:pPr marL="1085850" lvl="3" indent="-201613"/>
            <a:r>
              <a:rPr lang="en-US" altLang="en-US" sz="1600" dirty="0" smtClean="0"/>
              <a:t>Academic words (i.e., Tier 2) that will benefit students are good to </a:t>
            </a:r>
            <a:r>
              <a:rPr lang="en-US" altLang="en-US" sz="1600" dirty="0" smtClean="0"/>
              <a:t>teach</a:t>
            </a:r>
          </a:p>
          <a:p>
            <a:pPr marL="457200" indent="-457200">
              <a:buFont typeface="Wingdings" panose="05000000000000000000" pitchFamily="2" charset="2"/>
              <a:buAutoNum type="arabicPeriod" startAt="2"/>
            </a:pPr>
            <a:r>
              <a:rPr lang="en-US" altLang="en-US" sz="2000" dirty="0"/>
              <a:t>Is this a word my students know?</a:t>
            </a:r>
          </a:p>
          <a:p>
            <a:pPr marL="858838" lvl="2" indent="-187325">
              <a:tabLst>
                <a:tab pos="858838" algn="l"/>
              </a:tabLst>
            </a:pPr>
            <a:r>
              <a:rPr lang="en-US" altLang="en-US" sz="1800" dirty="0"/>
              <a:t>Students sometimes don’t know words we expect they will know (i.e., Tier 1 words)!</a:t>
            </a:r>
          </a:p>
          <a:p>
            <a:pPr marL="858838" lvl="2" indent="-187325">
              <a:tabLst>
                <a:tab pos="858838" algn="l"/>
              </a:tabLst>
            </a:pPr>
            <a:r>
              <a:rPr lang="en-US" altLang="en-US" sz="1800" dirty="0"/>
              <a:t>If you think students might not know a word, teach it</a:t>
            </a:r>
          </a:p>
          <a:p>
            <a:pPr marL="858838" lvl="2" indent="-187325">
              <a:tabLst>
                <a:tab pos="858838" algn="l"/>
              </a:tabLst>
            </a:pPr>
            <a:r>
              <a:rPr lang="en-US" altLang="en-US" sz="1800" dirty="0"/>
              <a:t>Words should be “Goldilocks words” (Baumann &amp; </a:t>
            </a:r>
            <a:r>
              <a:rPr lang="en-US" altLang="en-US" sz="1800" dirty="0" err="1"/>
              <a:t>Kame’enui</a:t>
            </a:r>
            <a:r>
              <a:rPr lang="en-US" altLang="en-US" sz="1800" dirty="0"/>
              <a:t>, 2004)... Not too easy, not too hard.</a:t>
            </a:r>
          </a:p>
          <a:p>
            <a:pPr marL="1085850" lvl="3" indent="-201613"/>
            <a:endParaRPr lang="en-US" altLang="en-US" sz="1600" dirty="0" smtClean="0"/>
          </a:p>
          <a:p>
            <a:pPr marL="457200" indent="-457200" eaLnBrk="1" hangingPunct="1"/>
            <a:endParaRPr lang="en-US" altLang="en-US" sz="2000" dirty="0" smtClean="0"/>
          </a:p>
        </p:txBody>
      </p:sp>
      <p:sp>
        <p:nvSpPr>
          <p:cNvPr id="8"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02923A-A5A2-4FC7-B2B5-FE67F0F245F2}" type="slidenum">
              <a:rPr lang="en-US" altLang="en-US">
                <a:solidFill>
                  <a:schemeClr val="accent1"/>
                </a:solidFill>
                <a:latin typeface="Garamond" panose="02020404030301010803" pitchFamily="18" charset="0"/>
              </a:rPr>
              <a:pPr eaLnBrk="1" hangingPunct="1"/>
              <a:t>8</a:t>
            </a:fld>
            <a:endParaRPr lang="en-US" altLang="en-US">
              <a:solidFill>
                <a:schemeClr val="accent1"/>
              </a:solidFill>
              <a:latin typeface="Garamond" panose="02020404030301010803" pitchFamily="18" charset="0"/>
            </a:endParaRPr>
          </a:p>
        </p:txBody>
      </p:sp>
    </p:spTree>
    <p:extLst>
      <p:ext uri="{BB962C8B-B14F-4D97-AF65-F5344CB8AC3E}">
        <p14:creationId xmlns:p14="http://schemas.microsoft.com/office/powerpoint/2010/main" val="3269142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02F929-2CB2-4735-A604-7319BC033C56}" type="slidenum">
              <a:rPr lang="en-US" altLang="en-US">
                <a:solidFill>
                  <a:schemeClr val="accent1"/>
                </a:solidFill>
                <a:latin typeface="Garamond" panose="02020404030301010803" pitchFamily="18" charset="0"/>
              </a:rPr>
              <a:pPr eaLnBrk="1" hangingPunct="1"/>
              <a:t>9</a:t>
            </a:fld>
            <a:endParaRPr lang="en-US" altLang="en-US">
              <a:solidFill>
                <a:schemeClr val="accent1"/>
              </a:solidFill>
              <a:latin typeface="Garamond" panose="02020404030301010803" pitchFamily="18" charset="0"/>
            </a:endParaRPr>
          </a:p>
        </p:txBody>
      </p:sp>
      <p:sp>
        <p:nvSpPr>
          <p:cNvPr id="25603" name="Rectangle 2"/>
          <p:cNvSpPr>
            <a:spLocks noGrp="1" noChangeArrowheads="1"/>
          </p:cNvSpPr>
          <p:nvPr>
            <p:ph type="title"/>
          </p:nvPr>
        </p:nvSpPr>
        <p:spPr/>
        <p:txBody>
          <a:bodyPr/>
          <a:lstStyle/>
          <a:p>
            <a:pPr eaLnBrk="1" hangingPunct="1"/>
            <a:r>
              <a:rPr lang="en-US" altLang="en-US" smtClean="0"/>
              <a:t>Think of two types of words</a:t>
            </a:r>
          </a:p>
        </p:txBody>
      </p:sp>
      <p:sp>
        <p:nvSpPr>
          <p:cNvPr id="25604" name="Rectangle 3"/>
          <p:cNvSpPr>
            <a:spLocks noGrp="1" noChangeArrowheads="1"/>
          </p:cNvSpPr>
          <p:nvPr>
            <p:ph type="body" idx="1"/>
          </p:nvPr>
        </p:nvSpPr>
        <p:spPr/>
        <p:txBody>
          <a:bodyPr>
            <a:normAutofit/>
          </a:bodyPr>
          <a:lstStyle/>
          <a:p>
            <a:pPr eaLnBrk="1" hangingPunct="1"/>
            <a:r>
              <a:rPr lang="en-US" altLang="en-US" dirty="0" smtClean="0"/>
              <a:t>Type #1 ... </a:t>
            </a:r>
            <a:r>
              <a:rPr lang="en-US" altLang="en-US" b="1" dirty="0" smtClean="0"/>
              <a:t>Deep</a:t>
            </a:r>
            <a:r>
              <a:rPr lang="en-US" altLang="en-US" dirty="0" smtClean="0"/>
              <a:t> instruction words</a:t>
            </a:r>
          </a:p>
          <a:p>
            <a:pPr lvl="1"/>
            <a:r>
              <a:rPr lang="en-US" altLang="en-US" dirty="0" smtClean="0"/>
              <a:t>You want to teach these thoroughly because they are central to understanding the text</a:t>
            </a:r>
          </a:p>
          <a:p>
            <a:pPr lvl="1" eaLnBrk="1" hangingPunct="1"/>
            <a:r>
              <a:rPr lang="en-US" altLang="en-US" dirty="0" smtClean="0"/>
              <a:t>Very important (in this story)</a:t>
            </a:r>
          </a:p>
          <a:p>
            <a:pPr lvl="3" eaLnBrk="1" hangingPunct="1">
              <a:buFont typeface="Wingdings" panose="05000000000000000000" pitchFamily="2" charset="2"/>
              <a:buNone/>
            </a:pPr>
            <a:r>
              <a:rPr lang="en-US" altLang="en-US" dirty="0" smtClean="0"/>
              <a:t>	and/or</a:t>
            </a:r>
          </a:p>
          <a:p>
            <a:pPr lvl="1" eaLnBrk="1" hangingPunct="1"/>
            <a:r>
              <a:rPr lang="en-US" altLang="en-US" dirty="0" smtClean="0"/>
              <a:t>Very useful (in general)</a:t>
            </a:r>
          </a:p>
          <a:p>
            <a:pPr eaLnBrk="1" hangingPunct="1"/>
            <a:r>
              <a:rPr lang="en-US" altLang="en-US" dirty="0" smtClean="0"/>
              <a:t>Type #2 ... </a:t>
            </a:r>
            <a:r>
              <a:rPr lang="en-US" altLang="en-US" b="1" dirty="0" smtClean="0"/>
              <a:t>Quick </a:t>
            </a:r>
            <a:r>
              <a:rPr lang="en-US" altLang="en-US" dirty="0" smtClean="0"/>
              <a:t>instruction words </a:t>
            </a:r>
          </a:p>
          <a:p>
            <a:pPr lvl="1"/>
            <a:r>
              <a:rPr lang="en-US" altLang="en-US" dirty="0" smtClean="0"/>
              <a:t>You want to make sure students are familiar with them</a:t>
            </a:r>
          </a:p>
          <a:p>
            <a:pPr lvl="1" eaLnBrk="1" hangingPunct="1"/>
            <a:r>
              <a:rPr lang="en-US" altLang="en-US" dirty="0" smtClean="0"/>
              <a:t>Somewhat important in this story (they will be confusing if students do not know them)</a:t>
            </a:r>
          </a:p>
          <a:p>
            <a:pPr lvl="1" eaLnBrk="1" hangingPunct="1"/>
            <a:endParaRPr lang="en-US" altLang="en-US" dirty="0" smtClean="0"/>
          </a:p>
          <a:p>
            <a:pPr lvl="1" eaLnBrk="1" hangingPunct="1"/>
            <a:endParaRPr lang="en-US" altLang="en-US" dirty="0" smtClean="0"/>
          </a:p>
        </p:txBody>
      </p:sp>
    </p:spTree>
    <p:extLst>
      <p:ext uri="{BB962C8B-B14F-4D97-AF65-F5344CB8AC3E}">
        <p14:creationId xmlns:p14="http://schemas.microsoft.com/office/powerpoint/2010/main" val="2375903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2050</Words>
  <Application>Microsoft Office PowerPoint</Application>
  <PresentationFormat>On-screen Show (4:3)</PresentationFormat>
  <Paragraphs>310</Paragraphs>
  <Slides>40</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宋体</vt:lpstr>
      <vt:lpstr>Arial</vt:lpstr>
      <vt:lpstr>Arial Narrow</vt:lpstr>
      <vt:lpstr>Calibri</vt:lpstr>
      <vt:lpstr>Calibri Light</vt:lpstr>
      <vt:lpstr>Constantia</vt:lpstr>
      <vt:lpstr>Garamond</vt:lpstr>
      <vt:lpstr>ＭＳ Ｐゴシック</vt:lpstr>
      <vt:lpstr>Palatino Linotype</vt:lpstr>
      <vt:lpstr>Times New Roman</vt:lpstr>
      <vt:lpstr>Wingdings</vt:lpstr>
      <vt:lpstr>Wingdings 3</vt:lpstr>
      <vt:lpstr>Office Theme</vt:lpstr>
      <vt:lpstr>Building Reading Comprehension in Adults</vt:lpstr>
      <vt:lpstr>Overview</vt:lpstr>
      <vt:lpstr>Review and Practice with Day 1</vt:lpstr>
      <vt:lpstr>ABCD Prereading Process</vt:lpstr>
      <vt:lpstr>Activating Prior Knowledge: Best Practices</vt:lpstr>
      <vt:lpstr>Build Background</vt:lpstr>
      <vt:lpstr>PowerPoint Presentation</vt:lpstr>
      <vt:lpstr>Concentrate on vocabulary:  Choosing words to teach</vt:lpstr>
      <vt:lpstr>Think of two types of words</vt:lpstr>
      <vt:lpstr>Teach some words quickly</vt:lpstr>
      <vt:lpstr>What does it mean to teach words deeply?</vt:lpstr>
      <vt:lpstr>How to provide deep instruction</vt:lpstr>
      <vt:lpstr>Vocabulary: Before, During, After?</vt:lpstr>
      <vt:lpstr>Describe the purpose for reading</vt:lpstr>
      <vt:lpstr>Homework: How did it go?</vt:lpstr>
      <vt:lpstr>High-Value Strategies</vt:lpstr>
      <vt:lpstr>What is the value of strategies?</vt:lpstr>
      <vt:lpstr>What does “improving reading comprehension” mean?</vt:lpstr>
      <vt:lpstr>High-Value Strategies</vt:lpstr>
      <vt:lpstr>Monitoring and Clarifying</vt:lpstr>
      <vt:lpstr>ReTAPE for The Wine Shop</vt:lpstr>
      <vt:lpstr>ReTaPE for The Mail</vt:lpstr>
      <vt:lpstr>Getting the Gist</vt:lpstr>
      <vt:lpstr>Summarizing</vt:lpstr>
      <vt:lpstr>Steps to Get the Gist</vt:lpstr>
      <vt:lpstr>SEABIRDS</vt:lpstr>
      <vt:lpstr>GET THE GIST: SEABIRDS</vt:lpstr>
      <vt:lpstr>MOUNT LASSEN</vt:lpstr>
      <vt:lpstr>GET THE GIST: MOUNT LASSEN</vt:lpstr>
      <vt:lpstr>PowerPoint Presentation</vt:lpstr>
      <vt:lpstr>Practice: Write your own gists for the next two paragraphs</vt:lpstr>
      <vt:lpstr>  Asking and Answering Questions</vt:lpstr>
      <vt:lpstr>What are Question-Answer Relationships?</vt:lpstr>
      <vt:lpstr>QARs you should teach</vt:lpstr>
      <vt:lpstr>Right There Questions</vt:lpstr>
      <vt:lpstr>Think and Search</vt:lpstr>
      <vt:lpstr>Author and You</vt:lpstr>
      <vt:lpstr>What Question Do I Ask When? (Archer &amp; Hughes, 2011)</vt:lpstr>
      <vt:lpstr>Know WHY you are asking a question</vt:lpstr>
      <vt:lpstr>Key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Reading Comprehension in Adults</dc:title>
  <dc:creator>Devin Kearns</dc:creator>
  <cp:lastModifiedBy>Kearns, Devin</cp:lastModifiedBy>
  <cp:revision>12</cp:revision>
  <dcterms:created xsi:type="dcterms:W3CDTF">2015-10-07T19:04:35Z</dcterms:created>
  <dcterms:modified xsi:type="dcterms:W3CDTF">2016-01-14T20:34:24Z</dcterms:modified>
</cp:coreProperties>
</file>